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66"/>
  </p:notesMasterIdLst>
  <p:sldIdLst>
    <p:sldId id="256" r:id="rId5"/>
    <p:sldId id="258" r:id="rId6"/>
    <p:sldId id="300" r:id="rId7"/>
    <p:sldId id="301" r:id="rId8"/>
    <p:sldId id="308" r:id="rId9"/>
    <p:sldId id="302" r:id="rId10"/>
    <p:sldId id="303" r:id="rId11"/>
    <p:sldId id="306" r:id="rId12"/>
    <p:sldId id="305" r:id="rId13"/>
    <p:sldId id="331" r:id="rId14"/>
    <p:sldId id="322" r:id="rId15"/>
    <p:sldId id="323" r:id="rId16"/>
    <p:sldId id="324" r:id="rId17"/>
    <p:sldId id="325" r:id="rId18"/>
    <p:sldId id="326" r:id="rId19"/>
    <p:sldId id="327" r:id="rId20"/>
    <p:sldId id="328" r:id="rId21"/>
    <p:sldId id="329" r:id="rId22"/>
    <p:sldId id="330" r:id="rId23"/>
    <p:sldId id="309" r:id="rId24"/>
    <p:sldId id="259" r:id="rId25"/>
    <p:sldId id="278" r:id="rId26"/>
    <p:sldId id="260" r:id="rId27"/>
    <p:sldId id="276" r:id="rId28"/>
    <p:sldId id="277" r:id="rId29"/>
    <p:sldId id="307" r:id="rId30"/>
    <p:sldId id="279" r:id="rId31"/>
    <p:sldId id="280" r:id="rId32"/>
    <p:sldId id="281" r:id="rId33"/>
    <p:sldId id="282" r:id="rId34"/>
    <p:sldId id="283" r:id="rId35"/>
    <p:sldId id="295" r:id="rId36"/>
    <p:sldId id="315" r:id="rId37"/>
    <p:sldId id="316" r:id="rId38"/>
    <p:sldId id="312" r:id="rId39"/>
    <p:sldId id="296" r:id="rId40"/>
    <p:sldId id="284" r:id="rId41"/>
    <p:sldId id="285" r:id="rId42"/>
    <p:sldId id="304" r:id="rId43"/>
    <p:sldId id="313" r:id="rId44"/>
    <p:sldId id="314" r:id="rId45"/>
    <p:sldId id="294" r:id="rId46"/>
    <p:sldId id="286" r:id="rId47"/>
    <p:sldId id="287" r:id="rId48"/>
    <p:sldId id="288" r:id="rId49"/>
    <p:sldId id="289" r:id="rId50"/>
    <p:sldId id="290" r:id="rId51"/>
    <p:sldId id="297" r:id="rId52"/>
    <p:sldId id="310" r:id="rId53"/>
    <p:sldId id="311" r:id="rId54"/>
    <p:sldId id="298" r:id="rId55"/>
    <p:sldId id="317" r:id="rId56"/>
    <p:sldId id="318" r:id="rId57"/>
    <p:sldId id="319" r:id="rId58"/>
    <p:sldId id="320" r:id="rId59"/>
    <p:sldId id="321" r:id="rId60"/>
    <p:sldId id="299" r:id="rId61"/>
    <p:sldId id="291" r:id="rId62"/>
    <p:sldId id="292" r:id="rId63"/>
    <p:sldId id="293" r:id="rId64"/>
    <p:sldId id="2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74" d="100"/>
          <a:sy n="74" d="100"/>
        </p:scale>
        <p:origin x="376" y="56"/>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6FE59-6D0A-4FC7-8671-D6DD286C0A12}"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B05DF38A-3694-478D-91C8-B408907EE1A5}">
      <dgm:prSet/>
      <dgm:spPr/>
      <dgm:t>
        <a:bodyPr/>
        <a:lstStyle/>
        <a:p>
          <a:r>
            <a:rPr lang="en-IN" b="1"/>
            <a:t>Modify column:</a:t>
          </a:r>
        </a:p>
        <a:p>
          <a:r>
            <a:rPr lang="en-IN"/>
            <a:t>ALTER TABLE your_table</a:t>
          </a:r>
        </a:p>
        <a:p>
          <a:r>
            <a:rPr lang="en-IN"/>
            <a:t>ALTER COLUMN column_name new_data_type;</a:t>
          </a:r>
          <a:endParaRPr lang="en-US"/>
        </a:p>
      </dgm:t>
    </dgm:pt>
    <dgm:pt modelId="{4E817C8B-9862-4B13-B86B-4CAD523B758F}" type="parTrans" cxnId="{5C77DFAF-C302-40C1-B555-31200765F6E0}">
      <dgm:prSet/>
      <dgm:spPr/>
      <dgm:t>
        <a:bodyPr/>
        <a:lstStyle/>
        <a:p>
          <a:endParaRPr lang="en-US"/>
        </a:p>
      </dgm:t>
    </dgm:pt>
    <dgm:pt modelId="{39120D14-99AF-4D63-A114-34841743D049}" type="sibTrans" cxnId="{5C77DFAF-C302-40C1-B555-31200765F6E0}">
      <dgm:prSet/>
      <dgm:spPr/>
      <dgm:t>
        <a:bodyPr/>
        <a:lstStyle/>
        <a:p>
          <a:endParaRPr lang="en-US"/>
        </a:p>
      </dgm:t>
    </dgm:pt>
    <dgm:pt modelId="{E16A4015-219A-4907-BB81-8C973B52B0BC}">
      <dgm:prSet/>
      <dgm:spPr/>
      <dgm:t>
        <a:bodyPr/>
        <a:lstStyle/>
        <a:p>
          <a:r>
            <a:rPr lang="en-IN" b="1"/>
            <a:t>Renamed al the columns using query:</a:t>
          </a:r>
        </a:p>
        <a:p>
          <a:r>
            <a:rPr lang="en-IN"/>
            <a:t>ALTER TABLE your_table</a:t>
          </a:r>
        </a:p>
        <a:p>
          <a:r>
            <a:rPr lang="en-IN"/>
            <a:t>RENAME COLUMN old_name TO new_name;</a:t>
          </a:r>
          <a:endParaRPr lang="en-US"/>
        </a:p>
      </dgm:t>
    </dgm:pt>
    <dgm:pt modelId="{8C96E74B-3E00-4C9A-9C6E-E770C73EB69F}" type="parTrans" cxnId="{84FB45D0-B0AE-46FD-9573-9DD4046127F3}">
      <dgm:prSet/>
      <dgm:spPr/>
      <dgm:t>
        <a:bodyPr/>
        <a:lstStyle/>
        <a:p>
          <a:endParaRPr lang="en-US"/>
        </a:p>
      </dgm:t>
    </dgm:pt>
    <dgm:pt modelId="{CA7CC0A6-E6C4-42A1-B278-3513F014883D}" type="sibTrans" cxnId="{84FB45D0-B0AE-46FD-9573-9DD4046127F3}">
      <dgm:prSet/>
      <dgm:spPr/>
      <dgm:t>
        <a:bodyPr/>
        <a:lstStyle/>
        <a:p>
          <a:endParaRPr lang="en-US"/>
        </a:p>
      </dgm:t>
    </dgm:pt>
    <dgm:pt modelId="{95147594-E6E8-4F18-9492-F9CA0BC22525}">
      <dgm:prSet/>
      <dgm:spPr/>
      <dgm:t>
        <a:bodyPr/>
        <a:lstStyle/>
        <a:p>
          <a:r>
            <a:rPr lang="en-IN" b="1" i="0"/>
            <a:t>Remove duplicate data:</a:t>
          </a:r>
        </a:p>
        <a:p>
          <a:r>
            <a:rPr lang="en-US" b="0" i="0"/>
            <a:t>SELECT DISTINCT * FROM your_table;</a:t>
          </a:r>
          <a:endParaRPr lang="en-US" b="0"/>
        </a:p>
      </dgm:t>
    </dgm:pt>
    <dgm:pt modelId="{9021819B-DB7B-4760-A208-7346092168AD}" type="parTrans" cxnId="{72CD32F1-A08A-41D6-BEB9-F8097C799D87}">
      <dgm:prSet/>
      <dgm:spPr/>
      <dgm:t>
        <a:bodyPr/>
        <a:lstStyle/>
        <a:p>
          <a:endParaRPr lang="en-US"/>
        </a:p>
      </dgm:t>
    </dgm:pt>
    <dgm:pt modelId="{18F12534-83BD-488C-A6CD-71661ED899C8}" type="sibTrans" cxnId="{72CD32F1-A08A-41D6-BEB9-F8097C799D87}">
      <dgm:prSet/>
      <dgm:spPr/>
      <dgm:t>
        <a:bodyPr/>
        <a:lstStyle/>
        <a:p>
          <a:endParaRPr lang="en-US"/>
        </a:p>
      </dgm:t>
    </dgm:pt>
    <dgm:pt modelId="{234D9D06-36E0-4338-A22F-30155B0BEECA}" type="pres">
      <dgm:prSet presAssocID="{C406FE59-6D0A-4FC7-8671-D6DD286C0A12}" presName="Name0" presStyleCnt="0">
        <dgm:presLayoutVars>
          <dgm:dir/>
          <dgm:resizeHandles val="exact"/>
        </dgm:presLayoutVars>
      </dgm:prSet>
      <dgm:spPr/>
    </dgm:pt>
    <dgm:pt modelId="{EA948346-2F7D-41E0-82B6-657057924B18}" type="pres">
      <dgm:prSet presAssocID="{B05DF38A-3694-478D-91C8-B408907EE1A5}" presName="node" presStyleLbl="node1" presStyleIdx="0" presStyleCnt="3">
        <dgm:presLayoutVars>
          <dgm:bulletEnabled val="1"/>
        </dgm:presLayoutVars>
      </dgm:prSet>
      <dgm:spPr/>
    </dgm:pt>
    <dgm:pt modelId="{86843F4D-3653-49AB-84A1-DC5D757D35A3}" type="pres">
      <dgm:prSet presAssocID="{39120D14-99AF-4D63-A114-34841743D049}" presName="sibTrans" presStyleLbl="sibTrans1D1" presStyleIdx="0" presStyleCnt="2"/>
      <dgm:spPr/>
    </dgm:pt>
    <dgm:pt modelId="{AF610B4C-BEF6-4C39-B2CF-563290FEF355}" type="pres">
      <dgm:prSet presAssocID="{39120D14-99AF-4D63-A114-34841743D049}" presName="connectorText" presStyleLbl="sibTrans1D1" presStyleIdx="0" presStyleCnt="2"/>
      <dgm:spPr/>
    </dgm:pt>
    <dgm:pt modelId="{2E2C7D28-C311-4A58-9676-1BFE06B5E2E5}" type="pres">
      <dgm:prSet presAssocID="{E16A4015-219A-4907-BB81-8C973B52B0BC}" presName="node" presStyleLbl="node1" presStyleIdx="1" presStyleCnt="3">
        <dgm:presLayoutVars>
          <dgm:bulletEnabled val="1"/>
        </dgm:presLayoutVars>
      </dgm:prSet>
      <dgm:spPr/>
    </dgm:pt>
    <dgm:pt modelId="{A2689EE3-1526-4AC6-83D1-B0897D8B18C4}" type="pres">
      <dgm:prSet presAssocID="{CA7CC0A6-E6C4-42A1-B278-3513F014883D}" presName="sibTrans" presStyleLbl="sibTrans1D1" presStyleIdx="1" presStyleCnt="2"/>
      <dgm:spPr/>
    </dgm:pt>
    <dgm:pt modelId="{D396356B-7017-4974-AE4B-6C925DC5ADFE}" type="pres">
      <dgm:prSet presAssocID="{CA7CC0A6-E6C4-42A1-B278-3513F014883D}" presName="connectorText" presStyleLbl="sibTrans1D1" presStyleIdx="1" presStyleCnt="2"/>
      <dgm:spPr/>
    </dgm:pt>
    <dgm:pt modelId="{DD34D13C-23AF-4048-8A72-77F5FA1636CE}" type="pres">
      <dgm:prSet presAssocID="{95147594-E6E8-4F18-9492-F9CA0BC22525}" presName="node" presStyleLbl="node1" presStyleIdx="2" presStyleCnt="3">
        <dgm:presLayoutVars>
          <dgm:bulletEnabled val="1"/>
        </dgm:presLayoutVars>
      </dgm:prSet>
      <dgm:spPr/>
    </dgm:pt>
  </dgm:ptLst>
  <dgm:cxnLst>
    <dgm:cxn modelId="{AF73ED16-6E6E-480E-B323-105FA57DA099}" type="presOf" srcId="{39120D14-99AF-4D63-A114-34841743D049}" destId="{AF610B4C-BEF6-4C39-B2CF-563290FEF355}" srcOrd="1" destOrd="0" presId="urn:microsoft.com/office/officeart/2016/7/layout/RepeatingBendingProcessNew"/>
    <dgm:cxn modelId="{BA5D0040-7096-4F45-84F0-084574A23812}" type="presOf" srcId="{CA7CC0A6-E6C4-42A1-B278-3513F014883D}" destId="{A2689EE3-1526-4AC6-83D1-B0897D8B18C4}" srcOrd="0" destOrd="0" presId="urn:microsoft.com/office/officeart/2016/7/layout/RepeatingBendingProcessNew"/>
    <dgm:cxn modelId="{1EC41642-419D-4861-BE6B-16E918CF3F90}" type="presOf" srcId="{CA7CC0A6-E6C4-42A1-B278-3513F014883D}" destId="{D396356B-7017-4974-AE4B-6C925DC5ADFE}" srcOrd="1" destOrd="0" presId="urn:microsoft.com/office/officeart/2016/7/layout/RepeatingBendingProcessNew"/>
    <dgm:cxn modelId="{D69BA167-22AC-4B17-991A-E76023A35D8C}" type="presOf" srcId="{B05DF38A-3694-478D-91C8-B408907EE1A5}" destId="{EA948346-2F7D-41E0-82B6-657057924B18}" srcOrd="0" destOrd="0" presId="urn:microsoft.com/office/officeart/2016/7/layout/RepeatingBendingProcessNew"/>
    <dgm:cxn modelId="{F2DB418D-2875-4243-805F-6F9869F74358}" type="presOf" srcId="{95147594-E6E8-4F18-9492-F9CA0BC22525}" destId="{DD34D13C-23AF-4048-8A72-77F5FA1636CE}" srcOrd="0" destOrd="0" presId="urn:microsoft.com/office/officeart/2016/7/layout/RepeatingBendingProcessNew"/>
    <dgm:cxn modelId="{0FD7809D-1C26-4FDB-88CB-8961AF6A0422}" type="presOf" srcId="{39120D14-99AF-4D63-A114-34841743D049}" destId="{86843F4D-3653-49AB-84A1-DC5D757D35A3}" srcOrd="0" destOrd="0" presId="urn:microsoft.com/office/officeart/2016/7/layout/RepeatingBendingProcessNew"/>
    <dgm:cxn modelId="{5C77DFAF-C302-40C1-B555-31200765F6E0}" srcId="{C406FE59-6D0A-4FC7-8671-D6DD286C0A12}" destId="{B05DF38A-3694-478D-91C8-B408907EE1A5}" srcOrd="0" destOrd="0" parTransId="{4E817C8B-9862-4B13-B86B-4CAD523B758F}" sibTransId="{39120D14-99AF-4D63-A114-34841743D049}"/>
    <dgm:cxn modelId="{A4BB02BD-3B40-4248-9490-0593EE6125B4}" type="presOf" srcId="{C406FE59-6D0A-4FC7-8671-D6DD286C0A12}" destId="{234D9D06-36E0-4338-A22F-30155B0BEECA}" srcOrd="0" destOrd="0" presId="urn:microsoft.com/office/officeart/2016/7/layout/RepeatingBendingProcessNew"/>
    <dgm:cxn modelId="{84FB45D0-B0AE-46FD-9573-9DD4046127F3}" srcId="{C406FE59-6D0A-4FC7-8671-D6DD286C0A12}" destId="{E16A4015-219A-4907-BB81-8C973B52B0BC}" srcOrd="1" destOrd="0" parTransId="{8C96E74B-3E00-4C9A-9C6E-E770C73EB69F}" sibTransId="{CA7CC0A6-E6C4-42A1-B278-3513F014883D}"/>
    <dgm:cxn modelId="{7DE067D7-EDF9-4D34-BEA2-1B6286A91679}" type="presOf" srcId="{E16A4015-219A-4907-BB81-8C973B52B0BC}" destId="{2E2C7D28-C311-4A58-9676-1BFE06B5E2E5}" srcOrd="0" destOrd="0" presId="urn:microsoft.com/office/officeart/2016/7/layout/RepeatingBendingProcessNew"/>
    <dgm:cxn modelId="{72CD32F1-A08A-41D6-BEB9-F8097C799D87}" srcId="{C406FE59-6D0A-4FC7-8671-D6DD286C0A12}" destId="{95147594-E6E8-4F18-9492-F9CA0BC22525}" srcOrd="2" destOrd="0" parTransId="{9021819B-DB7B-4760-A208-7346092168AD}" sibTransId="{18F12534-83BD-488C-A6CD-71661ED899C8}"/>
    <dgm:cxn modelId="{E45D37B7-E4CA-46EF-906F-19EB86C4972C}" type="presParOf" srcId="{234D9D06-36E0-4338-A22F-30155B0BEECA}" destId="{EA948346-2F7D-41E0-82B6-657057924B18}" srcOrd="0" destOrd="0" presId="urn:microsoft.com/office/officeart/2016/7/layout/RepeatingBendingProcessNew"/>
    <dgm:cxn modelId="{04EAB4AA-885E-4D08-AACB-7687F2684D35}" type="presParOf" srcId="{234D9D06-36E0-4338-A22F-30155B0BEECA}" destId="{86843F4D-3653-49AB-84A1-DC5D757D35A3}" srcOrd="1" destOrd="0" presId="urn:microsoft.com/office/officeart/2016/7/layout/RepeatingBendingProcessNew"/>
    <dgm:cxn modelId="{31D9B113-E0A2-456F-9F52-D68B430F1B36}" type="presParOf" srcId="{86843F4D-3653-49AB-84A1-DC5D757D35A3}" destId="{AF610B4C-BEF6-4C39-B2CF-563290FEF355}" srcOrd="0" destOrd="0" presId="urn:microsoft.com/office/officeart/2016/7/layout/RepeatingBendingProcessNew"/>
    <dgm:cxn modelId="{6FCBFC8D-3B10-48D7-9093-75B9C1A70A9E}" type="presParOf" srcId="{234D9D06-36E0-4338-A22F-30155B0BEECA}" destId="{2E2C7D28-C311-4A58-9676-1BFE06B5E2E5}" srcOrd="2" destOrd="0" presId="urn:microsoft.com/office/officeart/2016/7/layout/RepeatingBendingProcessNew"/>
    <dgm:cxn modelId="{E21BC589-DBEE-41AC-A04E-F4FB03012E09}" type="presParOf" srcId="{234D9D06-36E0-4338-A22F-30155B0BEECA}" destId="{A2689EE3-1526-4AC6-83D1-B0897D8B18C4}" srcOrd="3" destOrd="0" presId="urn:microsoft.com/office/officeart/2016/7/layout/RepeatingBendingProcessNew"/>
    <dgm:cxn modelId="{5936E3F0-11F1-4922-ACED-0FD43FAA5810}" type="presParOf" srcId="{A2689EE3-1526-4AC6-83D1-B0897D8B18C4}" destId="{D396356B-7017-4974-AE4B-6C925DC5ADFE}" srcOrd="0" destOrd="0" presId="urn:microsoft.com/office/officeart/2016/7/layout/RepeatingBendingProcessNew"/>
    <dgm:cxn modelId="{DB71891C-BFBB-4010-9837-0CA92E8A2EEC}" type="presParOf" srcId="{234D9D06-36E0-4338-A22F-30155B0BEECA}" destId="{DD34D13C-23AF-4048-8A72-77F5FA1636CE}"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Replace missing values:</a:t>
          </a:r>
        </a:p>
        <a:p>
          <a:r>
            <a:rPr lang="en-IN" dirty="0"/>
            <a:t>SELECT * FROM `customers` WHERE 1</a:t>
          </a:r>
        </a:p>
        <a:p>
          <a:r>
            <a:rPr lang="en-IN" dirty="0"/>
            <a:t>UPDATE customers</a:t>
          </a:r>
        </a:p>
        <a:p>
          <a:r>
            <a:rPr lang="en-IN" dirty="0"/>
            <a:t>SET phone = (999) 888-7766</a:t>
          </a:r>
        </a:p>
        <a:p>
          <a:r>
            <a:rPr lang="en-IN" dirty="0"/>
            <a:t>WHERE phone IS NULL;</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Delete rows with missing values:</a:t>
          </a:r>
        </a:p>
        <a:p>
          <a:r>
            <a:rPr lang="en-IN" dirty="0"/>
            <a:t>DELETE FROM orders</a:t>
          </a:r>
        </a:p>
        <a:p>
          <a:r>
            <a:rPr lang="en-IN" dirty="0"/>
            <a:t>WHERE </a:t>
          </a:r>
          <a:r>
            <a:rPr lang="en-IN" dirty="0" err="1"/>
            <a:t>shipped_date</a:t>
          </a:r>
          <a:r>
            <a:rPr lang="en-IN" dirty="0"/>
            <a:t> IS NULL;</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&amp; Deal with outliers:</a:t>
          </a:r>
        </a:p>
        <a:p>
          <a:r>
            <a:rPr lang="en-IN" b="1" dirty="0"/>
            <a:t>Identify outliers:</a:t>
          </a:r>
        </a:p>
        <a:p>
          <a:r>
            <a:rPr lang="en-IN" dirty="0"/>
            <a:t>SELECT * FROM </a:t>
          </a:r>
          <a:r>
            <a:rPr lang="en-IN" dirty="0" err="1"/>
            <a:t>your_table</a:t>
          </a:r>
          <a:endParaRPr lang="en-IN" dirty="0"/>
        </a:p>
        <a:p>
          <a:r>
            <a:rPr lang="en-IN" dirty="0"/>
            <a:t>WHERE </a:t>
          </a:r>
          <a:r>
            <a:rPr lang="en-IN" dirty="0" err="1"/>
            <a:t>column_name</a:t>
          </a:r>
          <a:r>
            <a:rPr lang="en-IN" dirty="0"/>
            <a:t> &gt; </a:t>
          </a:r>
          <a:r>
            <a:rPr lang="en-IN" dirty="0" err="1"/>
            <a:t>upper_bound</a:t>
          </a:r>
          <a:r>
            <a:rPr lang="en-IN" dirty="0"/>
            <a:t> OR </a:t>
          </a:r>
          <a:r>
            <a:rPr lang="en-IN" dirty="0" err="1"/>
            <a:t>column_name</a:t>
          </a:r>
          <a:r>
            <a:rPr lang="en-IN" dirty="0"/>
            <a:t> &lt; </a:t>
          </a:r>
          <a:r>
            <a:rPr lang="en-IN" dirty="0" err="1"/>
            <a:t>lower_bound</a:t>
          </a:r>
          <a:r>
            <a:rPr lang="en-IN" dirty="0"/>
            <a:t>;</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43F4D-3653-49AB-84A1-DC5D757D35A3}">
      <dsp:nvSpPr>
        <dsp:cNvPr id="0" name=""/>
        <dsp:cNvSpPr/>
      </dsp:nvSpPr>
      <dsp:spPr>
        <a:xfrm>
          <a:off x="2827716" y="1637687"/>
          <a:ext cx="618464" cy="91440"/>
        </a:xfrm>
        <a:custGeom>
          <a:avLst/>
          <a:gdLst/>
          <a:ahLst/>
          <a:cxnLst/>
          <a:rect l="0" t="0" r="0" b="0"/>
          <a:pathLst>
            <a:path>
              <a:moveTo>
                <a:pt x="0" y="45720"/>
              </a:moveTo>
              <a:lnTo>
                <a:pt x="6184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0722" y="1680162"/>
        <a:ext cx="32453" cy="6490"/>
      </dsp:txXfrm>
    </dsp:sp>
    <dsp:sp modelId="{EA948346-2F7D-41E0-82B6-657057924B18}">
      <dsp:nvSpPr>
        <dsp:cNvPr id="0" name=""/>
        <dsp:cNvSpPr/>
      </dsp:nvSpPr>
      <dsp:spPr>
        <a:xfrm>
          <a:off x="7496"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kern="1200"/>
            <a:t>Modify column:</a:t>
          </a:r>
        </a:p>
        <a:p>
          <a:pPr marL="0" lvl="0" indent="0" algn="ctr" defTabSz="755650">
            <a:lnSpc>
              <a:spcPct val="90000"/>
            </a:lnSpc>
            <a:spcBef>
              <a:spcPct val="0"/>
            </a:spcBef>
            <a:spcAft>
              <a:spcPct val="35000"/>
            </a:spcAft>
            <a:buNone/>
          </a:pPr>
          <a:r>
            <a:rPr lang="en-IN" sz="1700" kern="1200"/>
            <a:t>ALTER TABLE your_table</a:t>
          </a:r>
        </a:p>
        <a:p>
          <a:pPr marL="0" lvl="0" indent="0" algn="ctr" defTabSz="755650">
            <a:lnSpc>
              <a:spcPct val="90000"/>
            </a:lnSpc>
            <a:spcBef>
              <a:spcPct val="0"/>
            </a:spcBef>
            <a:spcAft>
              <a:spcPct val="35000"/>
            </a:spcAft>
            <a:buNone/>
          </a:pPr>
          <a:r>
            <a:rPr lang="en-IN" sz="1700" kern="1200"/>
            <a:t>ALTER COLUMN column_name new_data_type;</a:t>
          </a:r>
          <a:endParaRPr lang="en-US" sz="1700" kern="1200"/>
        </a:p>
      </dsp:txBody>
      <dsp:txXfrm>
        <a:off x="7496" y="836801"/>
        <a:ext cx="2822019" cy="1693211"/>
      </dsp:txXfrm>
    </dsp:sp>
    <dsp:sp modelId="{A2689EE3-1526-4AC6-83D1-B0897D8B18C4}">
      <dsp:nvSpPr>
        <dsp:cNvPr id="0" name=""/>
        <dsp:cNvSpPr/>
      </dsp:nvSpPr>
      <dsp:spPr>
        <a:xfrm>
          <a:off x="6298800" y="1637687"/>
          <a:ext cx="618464" cy="91440"/>
        </a:xfrm>
        <a:custGeom>
          <a:avLst/>
          <a:gdLst/>
          <a:ahLst/>
          <a:cxnLst/>
          <a:rect l="0" t="0" r="0" b="0"/>
          <a:pathLst>
            <a:path>
              <a:moveTo>
                <a:pt x="0" y="45720"/>
              </a:moveTo>
              <a:lnTo>
                <a:pt x="6184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91806" y="1680162"/>
        <a:ext cx="32453" cy="6490"/>
      </dsp:txXfrm>
    </dsp:sp>
    <dsp:sp modelId="{2E2C7D28-C311-4A58-9676-1BFE06B5E2E5}">
      <dsp:nvSpPr>
        <dsp:cNvPr id="0" name=""/>
        <dsp:cNvSpPr/>
      </dsp:nvSpPr>
      <dsp:spPr>
        <a:xfrm>
          <a:off x="3478581"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kern="1200"/>
            <a:t>Renamed al the columns using query:</a:t>
          </a:r>
        </a:p>
        <a:p>
          <a:pPr marL="0" lvl="0" indent="0" algn="ctr" defTabSz="755650">
            <a:lnSpc>
              <a:spcPct val="90000"/>
            </a:lnSpc>
            <a:spcBef>
              <a:spcPct val="0"/>
            </a:spcBef>
            <a:spcAft>
              <a:spcPct val="35000"/>
            </a:spcAft>
            <a:buNone/>
          </a:pPr>
          <a:r>
            <a:rPr lang="en-IN" sz="1700" kern="1200"/>
            <a:t>ALTER TABLE your_table</a:t>
          </a:r>
        </a:p>
        <a:p>
          <a:pPr marL="0" lvl="0" indent="0" algn="ctr" defTabSz="755650">
            <a:lnSpc>
              <a:spcPct val="90000"/>
            </a:lnSpc>
            <a:spcBef>
              <a:spcPct val="0"/>
            </a:spcBef>
            <a:spcAft>
              <a:spcPct val="35000"/>
            </a:spcAft>
            <a:buNone/>
          </a:pPr>
          <a:r>
            <a:rPr lang="en-IN" sz="1700" kern="1200"/>
            <a:t>RENAME COLUMN old_name TO new_name;</a:t>
          </a:r>
          <a:endParaRPr lang="en-US" sz="1700" kern="1200"/>
        </a:p>
      </dsp:txBody>
      <dsp:txXfrm>
        <a:off x="3478581" y="836801"/>
        <a:ext cx="2822019" cy="1693211"/>
      </dsp:txXfrm>
    </dsp:sp>
    <dsp:sp modelId="{DD34D13C-23AF-4048-8A72-77F5FA1636CE}">
      <dsp:nvSpPr>
        <dsp:cNvPr id="0" name=""/>
        <dsp:cNvSpPr/>
      </dsp:nvSpPr>
      <dsp:spPr>
        <a:xfrm>
          <a:off x="6949665"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i="0" kern="1200"/>
            <a:t>Remove duplicate data:</a:t>
          </a:r>
        </a:p>
        <a:p>
          <a:pPr marL="0" lvl="0" indent="0" algn="ctr" defTabSz="755650">
            <a:lnSpc>
              <a:spcPct val="90000"/>
            </a:lnSpc>
            <a:spcBef>
              <a:spcPct val="0"/>
            </a:spcBef>
            <a:spcAft>
              <a:spcPct val="35000"/>
            </a:spcAft>
            <a:buNone/>
          </a:pPr>
          <a:r>
            <a:rPr lang="en-US" sz="1700" b="0" i="0" kern="1200"/>
            <a:t>SELECT DISTINCT * FROM your_table;</a:t>
          </a:r>
          <a:endParaRPr lang="en-US" sz="1700" b="0" kern="1200"/>
        </a:p>
      </dsp:txBody>
      <dsp:txXfrm>
        <a:off x="6949665" y="836801"/>
        <a:ext cx="2822019" cy="1693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Replace missing values:</a:t>
          </a:r>
        </a:p>
        <a:p>
          <a:pPr marL="0" lvl="0" indent="0" algn="ctr" defTabSz="711200">
            <a:lnSpc>
              <a:spcPct val="90000"/>
            </a:lnSpc>
            <a:spcBef>
              <a:spcPct val="0"/>
            </a:spcBef>
            <a:spcAft>
              <a:spcPct val="35000"/>
            </a:spcAft>
            <a:buNone/>
          </a:pPr>
          <a:r>
            <a:rPr lang="en-IN" sz="1600" kern="1200" dirty="0"/>
            <a:t>SELECT * FROM `customers` WHERE 1</a:t>
          </a:r>
        </a:p>
        <a:p>
          <a:pPr marL="0" lvl="0" indent="0" algn="ctr" defTabSz="711200">
            <a:lnSpc>
              <a:spcPct val="90000"/>
            </a:lnSpc>
            <a:spcBef>
              <a:spcPct val="0"/>
            </a:spcBef>
            <a:spcAft>
              <a:spcPct val="35000"/>
            </a:spcAft>
            <a:buNone/>
          </a:pPr>
          <a:r>
            <a:rPr lang="en-IN" sz="1600" kern="1200" dirty="0"/>
            <a:t>UPDATE customers</a:t>
          </a:r>
        </a:p>
        <a:p>
          <a:pPr marL="0" lvl="0" indent="0" algn="ctr" defTabSz="711200">
            <a:lnSpc>
              <a:spcPct val="90000"/>
            </a:lnSpc>
            <a:spcBef>
              <a:spcPct val="0"/>
            </a:spcBef>
            <a:spcAft>
              <a:spcPct val="35000"/>
            </a:spcAft>
            <a:buNone/>
          </a:pPr>
          <a:r>
            <a:rPr lang="en-IN" sz="1600" kern="1200" dirty="0"/>
            <a:t>SET phone = (999) 888-7766</a:t>
          </a:r>
        </a:p>
        <a:p>
          <a:pPr marL="0" lvl="0" indent="0" algn="ctr" defTabSz="711200">
            <a:lnSpc>
              <a:spcPct val="90000"/>
            </a:lnSpc>
            <a:spcBef>
              <a:spcPct val="0"/>
            </a:spcBef>
            <a:spcAft>
              <a:spcPct val="35000"/>
            </a:spcAft>
            <a:buNone/>
          </a:pPr>
          <a:r>
            <a:rPr lang="en-IN" sz="1600" kern="1200" dirty="0"/>
            <a:t>WHERE phone IS NULL;</a:t>
          </a:r>
          <a:endParaRPr lang="en-US" sz="1600" kern="1200" dirty="0"/>
        </a:p>
      </dsp:txBody>
      <dsp:txXfrm>
        <a:off x="988252" y="383521"/>
        <a:ext cx="2966672" cy="1842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Delete rows with missing values:</a:t>
          </a:r>
        </a:p>
        <a:p>
          <a:pPr marL="0" lvl="0" indent="0" algn="ctr" defTabSz="889000">
            <a:lnSpc>
              <a:spcPct val="90000"/>
            </a:lnSpc>
            <a:spcBef>
              <a:spcPct val="0"/>
            </a:spcBef>
            <a:spcAft>
              <a:spcPct val="35000"/>
            </a:spcAft>
            <a:buNone/>
          </a:pPr>
          <a:r>
            <a:rPr lang="en-IN" sz="2000" kern="1200" dirty="0"/>
            <a:t>DELETE FROM orders</a:t>
          </a:r>
        </a:p>
        <a:p>
          <a:pPr marL="0" lvl="0" indent="0" algn="ctr" defTabSz="889000">
            <a:lnSpc>
              <a:spcPct val="90000"/>
            </a:lnSpc>
            <a:spcBef>
              <a:spcPct val="0"/>
            </a:spcBef>
            <a:spcAft>
              <a:spcPct val="35000"/>
            </a:spcAft>
            <a:buNone/>
          </a:pPr>
          <a:r>
            <a:rPr lang="en-IN" sz="2000" kern="1200" dirty="0"/>
            <a:t>WHERE </a:t>
          </a:r>
          <a:r>
            <a:rPr lang="en-IN" sz="2000" kern="1200" dirty="0" err="1"/>
            <a:t>shipped_date</a:t>
          </a:r>
          <a:r>
            <a:rPr lang="en-IN" sz="2000" kern="1200" dirty="0"/>
            <a:t> IS NULL;</a:t>
          </a:r>
          <a:endParaRPr lang="en-US" sz="2000" kern="1200" dirty="0"/>
        </a:p>
      </dsp:txBody>
      <dsp:txXfrm>
        <a:off x="988252" y="383521"/>
        <a:ext cx="2966672" cy="1842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&amp; Deal with outliers:</a:t>
          </a:r>
        </a:p>
        <a:p>
          <a:pPr marL="0" lvl="0" indent="0" algn="ctr" defTabSz="755650">
            <a:lnSpc>
              <a:spcPct val="90000"/>
            </a:lnSpc>
            <a:spcBef>
              <a:spcPct val="0"/>
            </a:spcBef>
            <a:spcAft>
              <a:spcPct val="35000"/>
            </a:spcAft>
            <a:buNone/>
          </a:pPr>
          <a:r>
            <a:rPr lang="en-IN" sz="1700" b="1" kern="1200" dirty="0"/>
            <a:t>Identify outliers:</a:t>
          </a:r>
        </a:p>
        <a:p>
          <a:pPr marL="0" lvl="0" indent="0" algn="ctr" defTabSz="755650">
            <a:lnSpc>
              <a:spcPct val="90000"/>
            </a:lnSpc>
            <a:spcBef>
              <a:spcPct val="0"/>
            </a:spcBef>
            <a:spcAft>
              <a:spcPct val="35000"/>
            </a:spcAft>
            <a:buNone/>
          </a:pPr>
          <a:r>
            <a:rPr lang="en-IN" sz="1700" kern="1200" dirty="0"/>
            <a:t>SELECT * FROM </a:t>
          </a:r>
          <a:r>
            <a:rPr lang="en-IN" sz="1700" kern="1200" dirty="0" err="1"/>
            <a:t>your_table</a:t>
          </a:r>
          <a:endParaRPr lang="en-IN" sz="1700" kern="1200" dirty="0"/>
        </a:p>
        <a:p>
          <a:pPr marL="0" lvl="0" indent="0" algn="ctr" defTabSz="755650">
            <a:lnSpc>
              <a:spcPct val="90000"/>
            </a:lnSpc>
            <a:spcBef>
              <a:spcPct val="0"/>
            </a:spcBef>
            <a:spcAft>
              <a:spcPct val="35000"/>
            </a:spcAft>
            <a:buNone/>
          </a:pPr>
          <a:r>
            <a:rPr lang="en-IN" sz="1700" kern="1200" dirty="0"/>
            <a:t>WHERE </a:t>
          </a:r>
          <a:r>
            <a:rPr lang="en-IN" sz="1700" kern="1200" dirty="0" err="1"/>
            <a:t>column_name</a:t>
          </a:r>
          <a:r>
            <a:rPr lang="en-IN" sz="1700" kern="1200" dirty="0"/>
            <a:t> &gt; </a:t>
          </a:r>
          <a:r>
            <a:rPr lang="en-IN" sz="1700" kern="1200" dirty="0" err="1"/>
            <a:t>upper_bound</a:t>
          </a:r>
          <a:r>
            <a:rPr lang="en-IN" sz="1700" kern="1200" dirty="0"/>
            <a:t> OR </a:t>
          </a:r>
          <a:r>
            <a:rPr lang="en-IN" sz="1700" kern="1200" dirty="0" err="1"/>
            <a:t>column_name</a:t>
          </a:r>
          <a:r>
            <a:rPr lang="en-IN" sz="1700" kern="1200" dirty="0"/>
            <a:t> &lt; </a:t>
          </a:r>
          <a:r>
            <a:rPr lang="en-IN" sz="1700" kern="1200" dirty="0" err="1"/>
            <a:t>lower_bound</a:t>
          </a:r>
          <a:r>
            <a:rPr lang="en-IN" sz="1700" kern="1200" dirty="0"/>
            <a:t>;</a:t>
          </a:r>
          <a:endParaRPr lang="en-US" sz="1700" kern="1200" dirty="0"/>
        </a:p>
      </dsp:txBody>
      <dsp:txXfrm>
        <a:off x="988252" y="383521"/>
        <a:ext cx="2966672" cy="184200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9E1D-EE08-54DA-E2F8-03141D512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064F5D-07FC-09EB-4DAB-1E92831F4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F8816-7DD2-B99E-DAEA-9D7E92D5F255}"/>
              </a:ext>
            </a:extLst>
          </p:cNvPr>
          <p:cNvSpPr>
            <a:spLocks noGrp="1"/>
          </p:cNvSpPr>
          <p:nvPr>
            <p:ph type="dt" sz="half" idx="10"/>
          </p:nvPr>
        </p:nvSpPr>
        <p:spPr/>
        <p:txBody>
          <a:bodyPr/>
          <a:lstStyle/>
          <a:p>
            <a:fld id="{7E9DFBDC-F311-44B5-9188-19B1DE8C2140}" type="datetimeFigureOut">
              <a:rPr lang="en-US" smtClean="0"/>
              <a:t>6/4/2024</a:t>
            </a:fld>
            <a:endParaRPr lang="en-US"/>
          </a:p>
        </p:txBody>
      </p:sp>
      <p:sp>
        <p:nvSpPr>
          <p:cNvPr id="5" name="Footer Placeholder 4">
            <a:extLst>
              <a:ext uri="{FF2B5EF4-FFF2-40B4-BE49-F238E27FC236}">
                <a16:creationId xmlns:a16="http://schemas.microsoft.com/office/drawing/2014/main" id="{0778EA2B-9643-8BEB-6077-C074D0EBB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248F0-2508-FE5F-B099-565BDB56FE90}"/>
              </a:ext>
            </a:extLst>
          </p:cNvPr>
          <p:cNvSpPr>
            <a:spLocks noGrp="1"/>
          </p:cNvSpPr>
          <p:nvPr>
            <p:ph type="sldNum" sz="quarter" idx="12"/>
          </p:nvPr>
        </p:nvSpPr>
        <p:spPr/>
        <p:txBody>
          <a:bodyPr/>
          <a:lstStyle/>
          <a:p>
            <a:fld id="{456B827E-FA53-46D8-A070-F55972E3B3F4}" type="slidenum">
              <a:rPr lang="en-US" smtClean="0"/>
              <a:t>‹#›</a:t>
            </a:fld>
            <a:endParaRPr lang="en-US"/>
          </a:p>
        </p:txBody>
      </p:sp>
      <p:sp>
        <p:nvSpPr>
          <p:cNvPr id="7" name="Rectangle 6">
            <a:extLst>
              <a:ext uri="{FF2B5EF4-FFF2-40B4-BE49-F238E27FC236}">
                <a16:creationId xmlns:a16="http://schemas.microsoft.com/office/drawing/2014/main" id="{C7C1FE89-7C59-8A48-B363-5556D0B6A053}"/>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CD0FC1-2A08-D19E-BC30-B16B90C9D52B}"/>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5143D3BF-9BAC-2B2A-759C-AD45A97D5401}"/>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797DB877-31EA-5F2A-B122-DB241070F47D}"/>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7B1B8BA8-5EA7-98E1-EA76-F65DEE95CE1A}"/>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BC665E73-AFB3-8A2F-5267-98E53D14FA0D}"/>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3974E373-3F0D-8261-784F-392506D465E1}"/>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D274C954-400C-37A8-E022-89E4524D4FC7}"/>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E08E058D-4AC3-E216-A6D8-3C4F4DD0974F}"/>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4313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4CDD-E7ED-911D-413E-E1A0C76DD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525F5-1864-3C28-2305-BE3C41D987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FF146-0ECA-E47B-110C-F4670B90CB48}"/>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5" name="Footer Placeholder 4">
            <a:extLst>
              <a:ext uri="{FF2B5EF4-FFF2-40B4-BE49-F238E27FC236}">
                <a16:creationId xmlns:a16="http://schemas.microsoft.com/office/drawing/2014/main" id="{60D3BC8D-9407-09F4-2FF1-62469E273C5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599CE72-12A8-4F0E-3CF9-E59D48F2FEEF}"/>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68718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A4978-8572-6459-0FA4-15C9C387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551EB-7DC2-FA85-BD50-923140996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4FB39-662F-278C-D2FD-B928AF2670AB}"/>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5" name="Footer Placeholder 4">
            <a:extLst>
              <a:ext uri="{FF2B5EF4-FFF2-40B4-BE49-F238E27FC236}">
                <a16:creationId xmlns:a16="http://schemas.microsoft.com/office/drawing/2014/main" id="{197576FB-BB0A-B10B-4C14-4193C2B3E8F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534B21B-60A4-AFC5-8E79-A187EDD9A3B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289829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6/4/2024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6/4/2024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6/4/2024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6/4/2024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6/4/2024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7879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020C-A3D8-5CD1-ECC6-18EEE7967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CE41A6-477C-01CC-ADB3-009E1B5FF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4EF95-6C61-E40F-2074-4D671E941A46}"/>
              </a:ext>
            </a:extLst>
          </p:cNvPr>
          <p:cNvSpPr>
            <a:spLocks noGrp="1"/>
          </p:cNvSpPr>
          <p:nvPr>
            <p:ph type="dt" sz="half" idx="10"/>
          </p:nvPr>
        </p:nvSpPr>
        <p:spPr/>
        <p:txBody>
          <a:bodyPr/>
          <a:lstStyle/>
          <a:p>
            <a:fld id="{45B08281-154C-4FEF-A6DF-18BA3AC0F374}" type="datetime1">
              <a:rPr lang="en-US" smtClean="0"/>
              <a:t>6/4/2024</a:t>
            </a:fld>
            <a:endParaRPr lang="en-US" dirty="0"/>
          </a:p>
        </p:txBody>
      </p:sp>
      <p:sp>
        <p:nvSpPr>
          <p:cNvPr id="5" name="Footer Placeholder 4">
            <a:extLst>
              <a:ext uri="{FF2B5EF4-FFF2-40B4-BE49-F238E27FC236}">
                <a16:creationId xmlns:a16="http://schemas.microsoft.com/office/drawing/2014/main" id="{827E98D4-C2B1-17A2-DB94-1A73F9A14E5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D00B37-CF90-36DE-3C79-7AAD8B4C52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3">
            <a:extLst>
              <a:ext uri="{FF2B5EF4-FFF2-40B4-BE49-F238E27FC236}">
                <a16:creationId xmlns:a16="http://schemas.microsoft.com/office/drawing/2014/main" id="{71866424-357A-A25B-AC25-62DC8CA285BA}"/>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22859882-88E5-213A-5A00-76CF1AAD8EAB}"/>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01DED4E4-1C69-DA8E-1809-31B87DFD3D5A}"/>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98E35974-EE5B-A6C1-C400-EA92CB089C14}"/>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3E1A66FF-4139-0C30-0CB8-E8D8909E5E58}"/>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6C0DBD4E-51B4-510E-455F-441B2689DBA7}"/>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185977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0AD9-B771-023C-C815-E0C16E8653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2B96B7-0E46-46D2-F821-B365BDCDA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6B519-AB21-6D7A-917E-89B2D2C860E2}"/>
              </a:ext>
            </a:extLst>
          </p:cNvPr>
          <p:cNvSpPr>
            <a:spLocks noGrp="1"/>
          </p:cNvSpPr>
          <p:nvPr>
            <p:ph type="dt" sz="half" idx="10"/>
          </p:nvPr>
        </p:nvSpPr>
        <p:spPr/>
        <p:txBody>
          <a:bodyPr/>
          <a:lstStyle/>
          <a:p>
            <a:fld id="{04D857D4-BD7E-4A06-844B-AAD504F1114F}" type="datetime1">
              <a:rPr lang="en-US" smtClean="0"/>
              <a:t>6/4/2024</a:t>
            </a:fld>
            <a:endParaRPr lang="en-US" dirty="0"/>
          </a:p>
        </p:txBody>
      </p:sp>
      <p:sp>
        <p:nvSpPr>
          <p:cNvPr id="5" name="Footer Placeholder 4">
            <a:extLst>
              <a:ext uri="{FF2B5EF4-FFF2-40B4-BE49-F238E27FC236}">
                <a16:creationId xmlns:a16="http://schemas.microsoft.com/office/drawing/2014/main" id="{05E30890-6AE8-23B7-66D4-5AC3F5DC617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13C7C52-E266-E12E-5522-CF47D7B48D8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8D9A404E-A632-46C8-CD7A-9D3D861E8874}"/>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F6C661E7-E799-546F-E277-0C2A41F95904}"/>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FE2310F9-1FA6-5685-B5CB-C25F6763EF53}"/>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9B8AC58F-9E93-A6A4-CF9F-E441E678512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4134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BEF0-7F50-6698-02A1-C232ACCBE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E4163-7B7B-F907-31BB-3A695DA585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B7969-6169-EC88-D552-2EE4AED773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8FCFBA-E671-DAF7-28E2-D220B6893011}"/>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6" name="Footer Placeholder 5">
            <a:extLst>
              <a:ext uri="{FF2B5EF4-FFF2-40B4-BE49-F238E27FC236}">
                <a16:creationId xmlns:a16="http://schemas.microsoft.com/office/drawing/2014/main" id="{CC5F03D6-B181-5617-73B0-2CBA07BD2ADF}"/>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538636A5-AF14-74A2-D337-66CDC67EBD3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4226420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F4F7-A1C9-226D-4A51-F6B9D5FD2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833BEA-2FA1-AB19-C20D-737DD319C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97E82-2B6F-C336-2C8C-F8E22EBD0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BBE0B2-7380-DD16-1D03-1F13F5164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262DA7-3096-5A52-9C37-2B940ECDA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F3EB0-FAF0-A3EE-28E4-A0A9039390B5}"/>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8" name="Footer Placeholder 7">
            <a:extLst>
              <a:ext uri="{FF2B5EF4-FFF2-40B4-BE49-F238E27FC236}">
                <a16:creationId xmlns:a16="http://schemas.microsoft.com/office/drawing/2014/main" id="{E3603FAE-36D3-CEFE-71A4-8F55D4A96087}"/>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649ABEA-FAE4-2961-3BF3-A63CD5F85C3F}"/>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2234969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3715-3A79-2AE8-D100-274713CFE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3A11C-9B4C-3B04-7158-12A8E5BA481D}"/>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4" name="Footer Placeholder 3">
            <a:extLst>
              <a:ext uri="{FF2B5EF4-FFF2-40B4-BE49-F238E27FC236}">
                <a16:creationId xmlns:a16="http://schemas.microsoft.com/office/drawing/2014/main" id="{119F9F8E-FEAC-69A0-CD42-412043C58BA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DCE5478-31F7-0162-2069-DA36D1A4A668}"/>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102604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9CF1C-7752-197F-6F7A-5F261DA58184}"/>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3" name="Footer Placeholder 2">
            <a:extLst>
              <a:ext uri="{FF2B5EF4-FFF2-40B4-BE49-F238E27FC236}">
                <a16:creationId xmlns:a16="http://schemas.microsoft.com/office/drawing/2014/main" id="{8538BD39-7CDF-C18F-9398-65D846303F8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CE111AB-8B24-D96F-9BA2-5903A810ED6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66140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75D-92FF-02E6-A888-A9AE658C2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20E74B-CDAA-72D1-9038-0E60269BA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274CF3-3B03-8273-7C2B-AAFB4CAB4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ED107-FE39-56BB-587F-18BE8EB800D8}"/>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6" name="Footer Placeholder 5">
            <a:extLst>
              <a:ext uri="{FF2B5EF4-FFF2-40B4-BE49-F238E27FC236}">
                <a16:creationId xmlns:a16="http://schemas.microsoft.com/office/drawing/2014/main" id="{644E75FC-A10F-D8FA-D468-8E1695AEDEB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C5927B67-7A51-E443-B9CA-40934CDF7A82}"/>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8071931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ABA4-870D-3CB6-BE9D-48F28F461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6D7E87-0E15-02D4-C462-1735CA73F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36014-0141-7F7C-F7A4-C08A11CD5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866582-2EC6-F6B8-9EFD-D93CFFDCE7F5}"/>
              </a:ext>
            </a:extLst>
          </p:cNvPr>
          <p:cNvSpPr>
            <a:spLocks noGrp="1"/>
          </p:cNvSpPr>
          <p:nvPr>
            <p:ph type="dt" sz="half" idx="10"/>
          </p:nvPr>
        </p:nvSpPr>
        <p:spPr/>
        <p:txBody>
          <a:bodyPr/>
          <a:lstStyle/>
          <a:p>
            <a:fld id="{FC9A72C8-1C87-42EF-8A11-BF6DFA19ED8B}" type="datetime1">
              <a:rPr lang="en-US" smtClean="0"/>
              <a:t>6/4/2024</a:t>
            </a:fld>
            <a:endParaRPr lang="en-US" dirty="0"/>
          </a:p>
        </p:txBody>
      </p:sp>
      <p:sp>
        <p:nvSpPr>
          <p:cNvPr id="6" name="Footer Placeholder 5">
            <a:extLst>
              <a:ext uri="{FF2B5EF4-FFF2-40B4-BE49-F238E27FC236}">
                <a16:creationId xmlns:a16="http://schemas.microsoft.com/office/drawing/2014/main" id="{3BBA7C82-78C3-C4A1-5FC0-1BC502C6428D}"/>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14C5A2E-A559-DA15-2A4E-12C5AF95010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870427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42ABA-B446-32DC-FB81-E6678394F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9B8B7-A3C7-40D3-BB52-3A114FF50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5B06F-C67B-D263-4732-C36A646495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A72C8-1C87-42EF-8A11-BF6DFA19ED8B}" type="datetime1">
              <a:rPr lang="en-US" smtClean="0"/>
              <a:t>6/4/2024</a:t>
            </a:fld>
            <a:endParaRPr lang="en-US" dirty="0"/>
          </a:p>
        </p:txBody>
      </p:sp>
      <p:sp>
        <p:nvSpPr>
          <p:cNvPr id="5" name="Footer Placeholder 4">
            <a:extLst>
              <a:ext uri="{FF2B5EF4-FFF2-40B4-BE49-F238E27FC236}">
                <a16:creationId xmlns:a16="http://schemas.microsoft.com/office/drawing/2014/main" id="{F94C2144-BE5D-A8EE-31C7-57E50D689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8CDC3F31-682C-2F13-7454-67E486D84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2039835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51" r:id="rId12"/>
    <p:sldLayoutId id="2147483654" r:id="rId13"/>
    <p:sldLayoutId id="2147483658" r:id="rId14"/>
    <p:sldLayoutId id="2147483662" r:id="rId15"/>
    <p:sldLayoutId id="214748367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297762" y="640080"/>
            <a:ext cx="6251110" cy="3566160"/>
          </a:xfrm>
        </p:spPr>
        <p:txBody>
          <a:bodyPr anchor="b">
            <a:normAutofit/>
          </a:bodyPr>
          <a:lstStyle/>
          <a:p>
            <a:pPr algn="l"/>
            <a:r>
              <a:rPr lang="en-US" sz="5400" dirty="0"/>
              <a:t>BDM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297760" y="4636008"/>
            <a:ext cx="6251111" cy="1572768"/>
          </a:xfrm>
        </p:spPr>
        <p:txBody>
          <a:bodyPr>
            <a:normAutofit/>
          </a:bodyPr>
          <a:lstStyle/>
          <a:p>
            <a:pPr algn="l"/>
            <a:r>
              <a:rPr lang="en-US" sz="2000" dirty="0"/>
              <a:t>Parul </a:t>
            </a:r>
            <a:r>
              <a:rPr lang="en-US" sz="2000" dirty="0" err="1"/>
              <a:t>Ghai</a:t>
            </a:r>
            <a:endParaRPr lang="en-US" sz="2000" dirty="0"/>
          </a:p>
          <a:p>
            <a:pPr algn="l"/>
            <a:r>
              <a:rPr lang="en-US" sz="2000" dirty="0"/>
              <a:t>Prateek Gupta</a:t>
            </a:r>
          </a:p>
        </p:txBody>
      </p:sp>
      <p:pic>
        <p:nvPicPr>
          <p:cNvPr id="5" name="Picture 4">
            <a:extLst>
              <a:ext uri="{FF2B5EF4-FFF2-40B4-BE49-F238E27FC236}">
                <a16:creationId xmlns:a16="http://schemas.microsoft.com/office/drawing/2014/main" id="{7F5A8CE8-2A0A-F4B1-53A9-49B9200BFFEA}"/>
              </a:ext>
            </a:extLst>
          </p:cNvPr>
          <p:cNvPicPr>
            <a:picLocks noChangeAspect="1"/>
          </p:cNvPicPr>
          <p:nvPr/>
        </p:nvPicPr>
        <p:blipFill rotWithShape="1">
          <a:blip r:embed="rId2"/>
          <a:srcRect l="5460" r="2662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54128-C6A6-2ED3-4E8A-7AB1276050F6}"/>
              </a:ext>
            </a:extLst>
          </p:cNvPr>
          <p:cNvSpPr>
            <a:spLocks noGrp="1"/>
          </p:cNvSpPr>
          <p:nvPr>
            <p:ph type="title"/>
          </p:nvPr>
        </p:nvSpPr>
        <p:spPr>
          <a:xfrm>
            <a:off x="1617698" y="2490914"/>
            <a:ext cx="8820531" cy="1462147"/>
          </a:xfrm>
        </p:spPr>
        <p:txBody>
          <a:bodyPr vert="horz" lIns="91440" tIns="45720" rIns="91440" bIns="45720" rtlCol="0" anchor="b">
            <a:normAutofit fontScale="90000"/>
          </a:bodyPr>
          <a:lstStyle/>
          <a:p>
            <a:pPr algn="ctr"/>
            <a:r>
              <a:rPr lang="en-US" sz="6600" b="1" dirty="0">
                <a:solidFill>
                  <a:srgbClr val="FFFFFF"/>
                </a:solidFill>
              </a:rPr>
              <a:t>CREATE SQL CODE AND IMPORT DATASET</a:t>
            </a:r>
            <a:endParaRPr lang="en-US" sz="6600" b="1" kern="1200" dirty="0">
              <a:solidFill>
                <a:srgbClr val="FFFFFF"/>
              </a:solidFill>
              <a:latin typeface="+mj-lt"/>
              <a:ea typeface="+mj-ea"/>
              <a:cs typeface="+mj-cs"/>
            </a:endParaRP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DAD897-8BFD-FD6B-037E-A533D6B9C45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80A5A816-78F0-F9B0-7485-92CCD5B97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27730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B127-83A4-F894-D24F-19FDBE397321}"/>
              </a:ext>
            </a:extLst>
          </p:cNvPr>
          <p:cNvSpPr>
            <a:spLocks noGrp="1"/>
          </p:cNvSpPr>
          <p:nvPr>
            <p:ph type="title"/>
          </p:nvPr>
        </p:nvSpPr>
        <p:spPr/>
        <p:txBody>
          <a:bodyPr/>
          <a:lstStyle/>
          <a:p>
            <a:r>
              <a:rPr lang="en-US" dirty="0"/>
              <a:t>Brands</a:t>
            </a:r>
          </a:p>
        </p:txBody>
      </p:sp>
      <p:pic>
        <p:nvPicPr>
          <p:cNvPr id="7" name="Content Placeholder 6" descr="A screenshot of a computer&#10;&#10;Description automatically generated">
            <a:extLst>
              <a:ext uri="{FF2B5EF4-FFF2-40B4-BE49-F238E27FC236}">
                <a16:creationId xmlns:a16="http://schemas.microsoft.com/office/drawing/2014/main" id="{DA96588E-E208-6E1D-D8BE-A40221D00FE3}"/>
              </a:ext>
            </a:extLst>
          </p:cNvPr>
          <p:cNvPicPr>
            <a:picLocks noGrp="1" noChangeAspect="1"/>
          </p:cNvPicPr>
          <p:nvPr>
            <p:ph idx="1"/>
          </p:nvPr>
        </p:nvPicPr>
        <p:blipFill>
          <a:blip r:embed="rId2"/>
          <a:stretch>
            <a:fillRect/>
          </a:stretch>
        </p:blipFill>
        <p:spPr>
          <a:xfrm>
            <a:off x="492008" y="2133572"/>
            <a:ext cx="4540483" cy="1066855"/>
          </a:xfrm>
        </p:spPr>
      </p:pic>
      <p:sp>
        <p:nvSpPr>
          <p:cNvPr id="4" name="Footer Placeholder 3">
            <a:extLst>
              <a:ext uri="{FF2B5EF4-FFF2-40B4-BE49-F238E27FC236}">
                <a16:creationId xmlns:a16="http://schemas.microsoft.com/office/drawing/2014/main" id="{4C0742F5-B30D-ECA9-0616-CA0DDA905B5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5B0EEE0-D52A-206E-2BEE-4D8C43842702}"/>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6E184B3D-D9A5-4D34-B577-11820943A572}"/>
              </a:ext>
            </a:extLst>
          </p:cNvPr>
          <p:cNvPicPr>
            <a:picLocks noChangeAspect="1"/>
          </p:cNvPicPr>
          <p:nvPr/>
        </p:nvPicPr>
        <p:blipFill>
          <a:blip r:embed="rId3"/>
          <a:stretch>
            <a:fillRect/>
          </a:stretch>
        </p:blipFill>
        <p:spPr>
          <a:xfrm>
            <a:off x="5953760" y="1868311"/>
            <a:ext cx="3200400" cy="3121377"/>
          </a:xfrm>
          <a:prstGeom prst="rect">
            <a:avLst/>
          </a:prstGeom>
        </p:spPr>
      </p:pic>
      <p:sp>
        <p:nvSpPr>
          <p:cNvPr id="11" name="TextBox 10">
            <a:extLst>
              <a:ext uri="{FF2B5EF4-FFF2-40B4-BE49-F238E27FC236}">
                <a16:creationId xmlns:a16="http://schemas.microsoft.com/office/drawing/2014/main" id="{503548EC-DB36-4A3D-878E-AC8DFD6ADEE7}"/>
              </a:ext>
            </a:extLst>
          </p:cNvPr>
          <p:cNvSpPr txBox="1"/>
          <p:nvPr/>
        </p:nvSpPr>
        <p:spPr>
          <a:xfrm>
            <a:off x="323850" y="4109319"/>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brand_id</a:t>
            </a:r>
            <a:r>
              <a:rPr lang="en-US" dirty="0"/>
              <a:t> as primary key and columns giving information about different brands.</a:t>
            </a:r>
          </a:p>
        </p:txBody>
      </p:sp>
    </p:spTree>
    <p:extLst>
      <p:ext uri="{BB962C8B-B14F-4D97-AF65-F5344CB8AC3E}">
        <p14:creationId xmlns:p14="http://schemas.microsoft.com/office/powerpoint/2010/main" val="177043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D7B9-979B-BEE2-E792-46C405F281C9}"/>
              </a:ext>
            </a:extLst>
          </p:cNvPr>
          <p:cNvSpPr>
            <a:spLocks noGrp="1"/>
          </p:cNvSpPr>
          <p:nvPr>
            <p:ph type="title"/>
          </p:nvPr>
        </p:nvSpPr>
        <p:spPr/>
        <p:txBody>
          <a:bodyPr/>
          <a:lstStyle/>
          <a:p>
            <a:r>
              <a:rPr lang="en-US" dirty="0"/>
              <a:t>Categories</a:t>
            </a:r>
          </a:p>
        </p:txBody>
      </p:sp>
      <p:pic>
        <p:nvPicPr>
          <p:cNvPr id="7" name="Content Placeholder 6" descr="A black screen with red and green text&#10;&#10;Description automatically generated">
            <a:extLst>
              <a:ext uri="{FF2B5EF4-FFF2-40B4-BE49-F238E27FC236}">
                <a16:creationId xmlns:a16="http://schemas.microsoft.com/office/drawing/2014/main" id="{282D734E-D950-35A2-C344-E197E7D39789}"/>
              </a:ext>
            </a:extLst>
          </p:cNvPr>
          <p:cNvPicPr>
            <a:picLocks noGrp="1" noChangeAspect="1"/>
          </p:cNvPicPr>
          <p:nvPr>
            <p:ph idx="1"/>
          </p:nvPr>
        </p:nvPicPr>
        <p:blipFill>
          <a:blip r:embed="rId2"/>
          <a:stretch>
            <a:fillRect/>
          </a:stretch>
        </p:blipFill>
        <p:spPr>
          <a:xfrm>
            <a:off x="704573" y="2438349"/>
            <a:ext cx="5391427" cy="990651"/>
          </a:xfrm>
        </p:spPr>
      </p:pic>
      <p:sp>
        <p:nvSpPr>
          <p:cNvPr id="4" name="Footer Placeholder 3">
            <a:extLst>
              <a:ext uri="{FF2B5EF4-FFF2-40B4-BE49-F238E27FC236}">
                <a16:creationId xmlns:a16="http://schemas.microsoft.com/office/drawing/2014/main" id="{D742AB4C-2C55-78A2-1B1C-6886FCD8355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3133DD5-184B-CBE1-70B4-AF479CC49000}"/>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F12277D6-22D2-AAA3-F0CC-E9F101A253E2}"/>
              </a:ext>
            </a:extLst>
          </p:cNvPr>
          <p:cNvPicPr>
            <a:picLocks noChangeAspect="1"/>
          </p:cNvPicPr>
          <p:nvPr/>
        </p:nvPicPr>
        <p:blipFill>
          <a:blip r:embed="rId3"/>
          <a:stretch>
            <a:fillRect/>
          </a:stretch>
        </p:blipFill>
        <p:spPr>
          <a:xfrm>
            <a:off x="6959527" y="1981124"/>
            <a:ext cx="3580766" cy="2397835"/>
          </a:xfrm>
          <a:prstGeom prst="rect">
            <a:avLst/>
          </a:prstGeom>
        </p:spPr>
      </p:pic>
      <p:sp>
        <p:nvSpPr>
          <p:cNvPr id="11" name="TextBox 10">
            <a:extLst>
              <a:ext uri="{FF2B5EF4-FFF2-40B4-BE49-F238E27FC236}">
                <a16:creationId xmlns:a16="http://schemas.microsoft.com/office/drawing/2014/main" id="{4EF1322E-9CEB-7079-6074-599B2D9A3B0F}"/>
              </a:ext>
            </a:extLst>
          </p:cNvPr>
          <p:cNvSpPr txBox="1"/>
          <p:nvPr/>
        </p:nvSpPr>
        <p:spPr>
          <a:xfrm>
            <a:off x="571500" y="424611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category_id</a:t>
            </a:r>
            <a:r>
              <a:rPr lang="en-US" dirty="0"/>
              <a:t> as primary key and columns giving information about different categories.</a:t>
            </a:r>
          </a:p>
        </p:txBody>
      </p:sp>
    </p:spTree>
    <p:extLst>
      <p:ext uri="{BB962C8B-B14F-4D97-AF65-F5344CB8AC3E}">
        <p14:creationId xmlns:p14="http://schemas.microsoft.com/office/powerpoint/2010/main" val="48124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7509-EBB2-6C94-76D8-675F73E81AF1}"/>
              </a:ext>
            </a:extLst>
          </p:cNvPr>
          <p:cNvSpPr>
            <a:spLocks noGrp="1"/>
          </p:cNvSpPr>
          <p:nvPr>
            <p:ph type="title"/>
          </p:nvPr>
        </p:nvSpPr>
        <p:spPr/>
        <p:txBody>
          <a:bodyPr/>
          <a:lstStyle/>
          <a:p>
            <a:r>
              <a:rPr lang="en-US" dirty="0"/>
              <a:t>Customers</a:t>
            </a:r>
          </a:p>
        </p:txBody>
      </p:sp>
      <p:pic>
        <p:nvPicPr>
          <p:cNvPr id="7" name="Content Placeholder 6" descr="A screen shot of a computer code&#10;&#10;Description automatically generated">
            <a:extLst>
              <a:ext uri="{FF2B5EF4-FFF2-40B4-BE49-F238E27FC236}">
                <a16:creationId xmlns:a16="http://schemas.microsoft.com/office/drawing/2014/main" id="{D24AC71D-10FE-7C63-B2F0-0F408B6CFF8D}"/>
              </a:ext>
            </a:extLst>
          </p:cNvPr>
          <p:cNvPicPr>
            <a:picLocks noGrp="1" noChangeAspect="1"/>
          </p:cNvPicPr>
          <p:nvPr>
            <p:ph idx="1"/>
          </p:nvPr>
        </p:nvPicPr>
        <p:blipFill>
          <a:blip r:embed="rId2"/>
          <a:stretch>
            <a:fillRect/>
          </a:stretch>
        </p:blipFill>
        <p:spPr>
          <a:xfrm>
            <a:off x="583465" y="2339919"/>
            <a:ext cx="3892750" cy="2178162"/>
          </a:xfrm>
        </p:spPr>
      </p:pic>
      <p:sp>
        <p:nvSpPr>
          <p:cNvPr id="4" name="Footer Placeholder 3">
            <a:extLst>
              <a:ext uri="{FF2B5EF4-FFF2-40B4-BE49-F238E27FC236}">
                <a16:creationId xmlns:a16="http://schemas.microsoft.com/office/drawing/2014/main" id="{0F0C0109-B103-DDE3-9D11-4F05F8E6B85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D01C5C-5D93-35A4-F243-F81C8D448BE9}"/>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9" name="Picture 8" descr="A screenshot of a computer&#10;&#10;Description automatically generated">
            <a:extLst>
              <a:ext uri="{FF2B5EF4-FFF2-40B4-BE49-F238E27FC236}">
                <a16:creationId xmlns:a16="http://schemas.microsoft.com/office/drawing/2014/main" id="{9237557E-9540-628F-DBBC-E1AC36152601}"/>
              </a:ext>
            </a:extLst>
          </p:cNvPr>
          <p:cNvPicPr>
            <a:picLocks noChangeAspect="1"/>
          </p:cNvPicPr>
          <p:nvPr/>
        </p:nvPicPr>
        <p:blipFill>
          <a:blip r:embed="rId3"/>
          <a:stretch>
            <a:fillRect/>
          </a:stretch>
        </p:blipFill>
        <p:spPr>
          <a:xfrm>
            <a:off x="4833520" y="1506750"/>
            <a:ext cx="6639760" cy="3509742"/>
          </a:xfrm>
          <a:prstGeom prst="rect">
            <a:avLst/>
          </a:prstGeom>
        </p:spPr>
      </p:pic>
      <p:sp>
        <p:nvSpPr>
          <p:cNvPr id="11" name="TextBox 10">
            <a:extLst>
              <a:ext uri="{FF2B5EF4-FFF2-40B4-BE49-F238E27FC236}">
                <a16:creationId xmlns:a16="http://schemas.microsoft.com/office/drawing/2014/main" id="{05DB35E9-88C2-5A73-5B1D-E8572B083F72}"/>
              </a:ext>
            </a:extLst>
          </p:cNvPr>
          <p:cNvSpPr txBox="1"/>
          <p:nvPr/>
        </p:nvSpPr>
        <p:spPr>
          <a:xfrm>
            <a:off x="476250" y="524623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customer_id</a:t>
            </a:r>
            <a:r>
              <a:rPr lang="en-US" dirty="0"/>
              <a:t> as primary key and columns giving information about contact and address of customers.</a:t>
            </a:r>
          </a:p>
        </p:txBody>
      </p:sp>
    </p:spTree>
    <p:extLst>
      <p:ext uri="{BB962C8B-B14F-4D97-AF65-F5344CB8AC3E}">
        <p14:creationId xmlns:p14="http://schemas.microsoft.com/office/powerpoint/2010/main" val="397644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F163-B07A-69A4-102B-B579502E2ABF}"/>
              </a:ext>
            </a:extLst>
          </p:cNvPr>
          <p:cNvSpPr>
            <a:spLocks noGrp="1"/>
          </p:cNvSpPr>
          <p:nvPr>
            <p:ph type="title"/>
          </p:nvPr>
        </p:nvSpPr>
        <p:spPr/>
        <p:txBody>
          <a:bodyPr/>
          <a:lstStyle/>
          <a:p>
            <a:r>
              <a:rPr lang="en-US" dirty="0" err="1"/>
              <a:t>Order_items</a:t>
            </a:r>
            <a:endParaRPr lang="en-US" dirty="0"/>
          </a:p>
        </p:txBody>
      </p:sp>
      <p:pic>
        <p:nvPicPr>
          <p:cNvPr id="7" name="Content Placeholder 6" descr="A computer screen shot of a code&#10;&#10;Description automatically generated">
            <a:extLst>
              <a:ext uri="{FF2B5EF4-FFF2-40B4-BE49-F238E27FC236}">
                <a16:creationId xmlns:a16="http://schemas.microsoft.com/office/drawing/2014/main" id="{8B0DD820-04AB-154B-48EE-DAB259DC0C80}"/>
              </a:ext>
            </a:extLst>
          </p:cNvPr>
          <p:cNvPicPr>
            <a:picLocks noGrp="1" noChangeAspect="1"/>
          </p:cNvPicPr>
          <p:nvPr>
            <p:ph idx="1"/>
          </p:nvPr>
        </p:nvPicPr>
        <p:blipFill>
          <a:blip r:embed="rId2"/>
          <a:stretch>
            <a:fillRect/>
          </a:stretch>
        </p:blipFill>
        <p:spPr>
          <a:xfrm>
            <a:off x="360527" y="2197840"/>
            <a:ext cx="5943905" cy="2082907"/>
          </a:xfrm>
        </p:spPr>
      </p:pic>
      <p:sp>
        <p:nvSpPr>
          <p:cNvPr id="4" name="Footer Placeholder 3">
            <a:extLst>
              <a:ext uri="{FF2B5EF4-FFF2-40B4-BE49-F238E27FC236}">
                <a16:creationId xmlns:a16="http://schemas.microsoft.com/office/drawing/2014/main" id="{914885C2-0231-9CA3-7B38-B32D3034295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17F8759-B673-3B8D-E67F-67FD1B2CA1DD}"/>
              </a:ext>
            </a:extLst>
          </p:cNvPr>
          <p:cNvSpPr>
            <a:spLocks noGrp="1"/>
          </p:cNvSpPr>
          <p:nvPr>
            <p:ph type="sldNum" sz="quarter" idx="12"/>
          </p:nvPr>
        </p:nvSpPr>
        <p:spPr/>
        <p:txBody>
          <a:bodyPr/>
          <a:lstStyle/>
          <a:p>
            <a:fld id="{294A09A9-5501-47C1-A89A-A340965A2BE2}" type="slidenum">
              <a:rPr lang="en-US" smtClean="0"/>
              <a:pPr/>
              <a:t>14</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F03DA1E1-6B6F-2260-5C3C-4F8AD0DD8BB8}"/>
              </a:ext>
            </a:extLst>
          </p:cNvPr>
          <p:cNvPicPr>
            <a:picLocks noChangeAspect="1"/>
          </p:cNvPicPr>
          <p:nvPr/>
        </p:nvPicPr>
        <p:blipFill>
          <a:blip r:embed="rId3"/>
          <a:stretch>
            <a:fillRect/>
          </a:stretch>
        </p:blipFill>
        <p:spPr>
          <a:xfrm>
            <a:off x="6911260" y="1374669"/>
            <a:ext cx="4508732" cy="4108661"/>
          </a:xfrm>
          <a:prstGeom prst="rect">
            <a:avLst/>
          </a:prstGeom>
        </p:spPr>
      </p:pic>
      <p:sp>
        <p:nvSpPr>
          <p:cNvPr id="11" name="TextBox 10">
            <a:extLst>
              <a:ext uri="{FF2B5EF4-FFF2-40B4-BE49-F238E27FC236}">
                <a16:creationId xmlns:a16="http://schemas.microsoft.com/office/drawing/2014/main" id="{19582089-9181-FC28-74E1-0FD1C206CD4E}"/>
              </a:ext>
            </a:extLst>
          </p:cNvPr>
          <p:cNvSpPr txBox="1"/>
          <p:nvPr/>
        </p:nvSpPr>
        <p:spPr>
          <a:xfrm>
            <a:off x="428625" y="4878364"/>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primary key( </a:t>
            </a:r>
            <a:r>
              <a:rPr lang="en-US" dirty="0" err="1"/>
              <a:t>order_id</a:t>
            </a:r>
            <a:r>
              <a:rPr lang="en-US" dirty="0"/>
              <a:t>, </a:t>
            </a:r>
            <a:r>
              <a:rPr lang="en-US" dirty="0" err="1"/>
              <a:t>item_id</a:t>
            </a:r>
            <a:r>
              <a:rPr lang="en-US" dirty="0"/>
              <a:t>) and columns giving information about product and prices.</a:t>
            </a:r>
          </a:p>
        </p:txBody>
      </p:sp>
    </p:spTree>
    <p:extLst>
      <p:ext uri="{BB962C8B-B14F-4D97-AF65-F5344CB8AC3E}">
        <p14:creationId xmlns:p14="http://schemas.microsoft.com/office/powerpoint/2010/main" val="1870825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E096-6C74-8549-5825-23DA8A5AEF5A}"/>
              </a:ext>
            </a:extLst>
          </p:cNvPr>
          <p:cNvSpPr>
            <a:spLocks noGrp="1"/>
          </p:cNvSpPr>
          <p:nvPr>
            <p:ph type="title"/>
          </p:nvPr>
        </p:nvSpPr>
        <p:spPr/>
        <p:txBody>
          <a:bodyPr/>
          <a:lstStyle/>
          <a:p>
            <a:r>
              <a:rPr lang="en-US" dirty="0"/>
              <a:t>Orders</a:t>
            </a:r>
          </a:p>
        </p:txBody>
      </p:sp>
      <p:pic>
        <p:nvPicPr>
          <p:cNvPr id="7" name="Content Placeholder 6" descr="A screen shot of a computer program&#10;&#10;Description automatically generated">
            <a:extLst>
              <a:ext uri="{FF2B5EF4-FFF2-40B4-BE49-F238E27FC236}">
                <a16:creationId xmlns:a16="http://schemas.microsoft.com/office/drawing/2014/main" id="{74197005-0405-1BD8-1196-CBF03D27FD09}"/>
              </a:ext>
            </a:extLst>
          </p:cNvPr>
          <p:cNvPicPr>
            <a:picLocks noGrp="1" noChangeAspect="1"/>
          </p:cNvPicPr>
          <p:nvPr>
            <p:ph idx="1"/>
          </p:nvPr>
        </p:nvPicPr>
        <p:blipFill>
          <a:blip r:embed="rId2"/>
          <a:stretch>
            <a:fillRect/>
          </a:stretch>
        </p:blipFill>
        <p:spPr>
          <a:xfrm>
            <a:off x="148444" y="2061468"/>
            <a:ext cx="5114436" cy="2242571"/>
          </a:xfrm>
        </p:spPr>
      </p:pic>
      <p:sp>
        <p:nvSpPr>
          <p:cNvPr id="4" name="Footer Placeholder 3">
            <a:extLst>
              <a:ext uri="{FF2B5EF4-FFF2-40B4-BE49-F238E27FC236}">
                <a16:creationId xmlns:a16="http://schemas.microsoft.com/office/drawing/2014/main" id="{087E1A27-ECCF-2EBC-33BD-61D7A701278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213DA9-85E0-0A11-B45D-5FBD00895B03}"/>
              </a:ext>
            </a:extLst>
          </p:cNvPr>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DE902AB0-BDF3-6B84-8DA2-291203CE8DAD}"/>
              </a:ext>
            </a:extLst>
          </p:cNvPr>
          <p:cNvPicPr>
            <a:picLocks noChangeAspect="1"/>
          </p:cNvPicPr>
          <p:nvPr/>
        </p:nvPicPr>
        <p:blipFill>
          <a:blip r:embed="rId3"/>
          <a:stretch>
            <a:fillRect/>
          </a:stretch>
        </p:blipFill>
        <p:spPr>
          <a:xfrm>
            <a:off x="5780302" y="1465109"/>
            <a:ext cx="5660595" cy="3435287"/>
          </a:xfrm>
          <a:prstGeom prst="rect">
            <a:avLst/>
          </a:prstGeom>
        </p:spPr>
      </p:pic>
      <p:sp>
        <p:nvSpPr>
          <p:cNvPr id="11" name="TextBox 10">
            <a:extLst>
              <a:ext uri="{FF2B5EF4-FFF2-40B4-BE49-F238E27FC236}">
                <a16:creationId xmlns:a16="http://schemas.microsoft.com/office/drawing/2014/main" id="{F2090856-DFE9-2D92-B89E-BBBD3448B6BB}"/>
              </a:ext>
            </a:extLst>
          </p:cNvPr>
          <p:cNvSpPr txBox="1"/>
          <p:nvPr/>
        </p:nvSpPr>
        <p:spPr>
          <a:xfrm>
            <a:off x="204221" y="5046182"/>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order_id</a:t>
            </a:r>
            <a:r>
              <a:rPr lang="en-US" dirty="0"/>
              <a:t> as primary key and columns giving information about Orders.</a:t>
            </a:r>
          </a:p>
        </p:txBody>
      </p:sp>
    </p:spTree>
    <p:extLst>
      <p:ext uri="{BB962C8B-B14F-4D97-AF65-F5344CB8AC3E}">
        <p14:creationId xmlns:p14="http://schemas.microsoft.com/office/powerpoint/2010/main" val="2072820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5D27-DB2D-83E0-5BDC-DACD90E7BD1F}"/>
              </a:ext>
            </a:extLst>
          </p:cNvPr>
          <p:cNvSpPr>
            <a:spLocks noGrp="1"/>
          </p:cNvSpPr>
          <p:nvPr>
            <p:ph type="title"/>
          </p:nvPr>
        </p:nvSpPr>
        <p:spPr/>
        <p:txBody>
          <a:bodyPr/>
          <a:lstStyle/>
          <a:p>
            <a:r>
              <a:rPr lang="en-US" dirty="0"/>
              <a:t>Products</a:t>
            </a:r>
          </a:p>
        </p:txBody>
      </p:sp>
      <p:pic>
        <p:nvPicPr>
          <p:cNvPr id="7" name="Content Placeholder 6" descr="A screen shot of a computer&#10;&#10;Description automatically generated">
            <a:extLst>
              <a:ext uri="{FF2B5EF4-FFF2-40B4-BE49-F238E27FC236}">
                <a16:creationId xmlns:a16="http://schemas.microsoft.com/office/drawing/2014/main" id="{9DE82A33-DC98-8E4E-E464-B88EBA332221}"/>
              </a:ext>
            </a:extLst>
          </p:cNvPr>
          <p:cNvPicPr>
            <a:picLocks noGrp="1" noChangeAspect="1"/>
          </p:cNvPicPr>
          <p:nvPr>
            <p:ph idx="1"/>
          </p:nvPr>
        </p:nvPicPr>
        <p:blipFill>
          <a:blip r:embed="rId2"/>
          <a:stretch>
            <a:fillRect/>
          </a:stretch>
        </p:blipFill>
        <p:spPr>
          <a:xfrm>
            <a:off x="301576" y="2124773"/>
            <a:ext cx="5543081" cy="1613037"/>
          </a:xfrm>
        </p:spPr>
      </p:pic>
      <p:sp>
        <p:nvSpPr>
          <p:cNvPr id="4" name="Footer Placeholder 3">
            <a:extLst>
              <a:ext uri="{FF2B5EF4-FFF2-40B4-BE49-F238E27FC236}">
                <a16:creationId xmlns:a16="http://schemas.microsoft.com/office/drawing/2014/main" id="{0CD89BF8-2187-F3CA-3905-AA3DA10C6AE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944EAF4-7157-D3AA-144E-E6D6DB9C92BB}"/>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9" name="Picture 8" descr="A screenshot of a computer&#10;&#10;Description automatically generated">
            <a:extLst>
              <a:ext uri="{FF2B5EF4-FFF2-40B4-BE49-F238E27FC236}">
                <a16:creationId xmlns:a16="http://schemas.microsoft.com/office/drawing/2014/main" id="{D3C27CC2-EEF2-9845-74E3-732FBE19817B}"/>
              </a:ext>
            </a:extLst>
          </p:cNvPr>
          <p:cNvPicPr>
            <a:picLocks noChangeAspect="1"/>
          </p:cNvPicPr>
          <p:nvPr/>
        </p:nvPicPr>
        <p:blipFill>
          <a:blip r:embed="rId3"/>
          <a:stretch>
            <a:fillRect/>
          </a:stretch>
        </p:blipFill>
        <p:spPr>
          <a:xfrm>
            <a:off x="6222200" y="1523895"/>
            <a:ext cx="5241504" cy="3352906"/>
          </a:xfrm>
          <a:prstGeom prst="rect">
            <a:avLst/>
          </a:prstGeom>
        </p:spPr>
      </p:pic>
      <p:sp>
        <p:nvSpPr>
          <p:cNvPr id="11" name="TextBox 10">
            <a:extLst>
              <a:ext uri="{FF2B5EF4-FFF2-40B4-BE49-F238E27FC236}">
                <a16:creationId xmlns:a16="http://schemas.microsoft.com/office/drawing/2014/main" id="{077F85FB-F252-5228-350E-4BA7D799CCFE}"/>
              </a:ext>
            </a:extLst>
          </p:cNvPr>
          <p:cNvSpPr txBox="1"/>
          <p:nvPr/>
        </p:nvSpPr>
        <p:spPr>
          <a:xfrm>
            <a:off x="371475" y="4865517"/>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product_id</a:t>
            </a:r>
            <a:r>
              <a:rPr lang="en-US" dirty="0"/>
              <a:t> as primary key and columns giving information about products.</a:t>
            </a:r>
          </a:p>
        </p:txBody>
      </p:sp>
    </p:spTree>
    <p:extLst>
      <p:ext uri="{BB962C8B-B14F-4D97-AF65-F5344CB8AC3E}">
        <p14:creationId xmlns:p14="http://schemas.microsoft.com/office/powerpoint/2010/main" val="388371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8687-45DD-05B5-0F7A-BEA42F4C9AF1}"/>
              </a:ext>
            </a:extLst>
          </p:cNvPr>
          <p:cNvSpPr>
            <a:spLocks noGrp="1"/>
          </p:cNvSpPr>
          <p:nvPr>
            <p:ph type="title"/>
          </p:nvPr>
        </p:nvSpPr>
        <p:spPr/>
        <p:txBody>
          <a:bodyPr/>
          <a:lstStyle/>
          <a:p>
            <a:r>
              <a:rPr lang="en-US" dirty="0"/>
              <a:t>Staffs</a:t>
            </a:r>
          </a:p>
        </p:txBody>
      </p:sp>
      <p:pic>
        <p:nvPicPr>
          <p:cNvPr id="7" name="Content Placeholder 6" descr="A computer screen shot of a program code&#10;&#10;Description automatically generated">
            <a:extLst>
              <a:ext uri="{FF2B5EF4-FFF2-40B4-BE49-F238E27FC236}">
                <a16:creationId xmlns:a16="http://schemas.microsoft.com/office/drawing/2014/main" id="{AE789707-B3E8-A1C3-6160-4478BF18655D}"/>
              </a:ext>
            </a:extLst>
          </p:cNvPr>
          <p:cNvPicPr>
            <a:picLocks noGrp="1" noChangeAspect="1"/>
          </p:cNvPicPr>
          <p:nvPr>
            <p:ph idx="1"/>
          </p:nvPr>
        </p:nvPicPr>
        <p:blipFill>
          <a:blip r:embed="rId2"/>
          <a:stretch>
            <a:fillRect/>
          </a:stretch>
        </p:blipFill>
        <p:spPr>
          <a:xfrm>
            <a:off x="286245" y="1750479"/>
            <a:ext cx="5033554" cy="2143812"/>
          </a:xfrm>
        </p:spPr>
      </p:pic>
      <p:sp>
        <p:nvSpPr>
          <p:cNvPr id="4" name="Footer Placeholder 3">
            <a:extLst>
              <a:ext uri="{FF2B5EF4-FFF2-40B4-BE49-F238E27FC236}">
                <a16:creationId xmlns:a16="http://schemas.microsoft.com/office/drawing/2014/main" id="{A4CB0366-FBA7-61C9-CB5C-714B41E0691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A7E4F8-FC78-96DD-FAE1-009E603CF32F}"/>
              </a:ext>
            </a:extLst>
          </p:cNvPr>
          <p:cNvSpPr>
            <a:spLocks noGrp="1"/>
          </p:cNvSpPr>
          <p:nvPr>
            <p:ph type="sldNum" sz="quarter" idx="12"/>
          </p:nvPr>
        </p:nvSpPr>
        <p:spPr/>
        <p:txBody>
          <a:bodyPr/>
          <a:lstStyle/>
          <a:p>
            <a:fld id="{294A09A9-5501-47C1-A89A-A340965A2BE2}" type="slidenum">
              <a:rPr lang="en-US" smtClean="0"/>
              <a:pPr/>
              <a:t>17</a:t>
            </a:fld>
            <a:endParaRPr lang="en-US" dirty="0"/>
          </a:p>
        </p:txBody>
      </p:sp>
      <p:pic>
        <p:nvPicPr>
          <p:cNvPr id="9" name="Picture 8" descr="A screenshot of a computer&#10;&#10;Description automatically generated">
            <a:extLst>
              <a:ext uri="{FF2B5EF4-FFF2-40B4-BE49-F238E27FC236}">
                <a16:creationId xmlns:a16="http://schemas.microsoft.com/office/drawing/2014/main" id="{EAD75434-B49E-5294-3BC0-E8CE672FE1F5}"/>
              </a:ext>
            </a:extLst>
          </p:cNvPr>
          <p:cNvPicPr>
            <a:picLocks noChangeAspect="1"/>
          </p:cNvPicPr>
          <p:nvPr/>
        </p:nvPicPr>
        <p:blipFill>
          <a:blip r:embed="rId3"/>
          <a:stretch>
            <a:fillRect/>
          </a:stretch>
        </p:blipFill>
        <p:spPr>
          <a:xfrm>
            <a:off x="5642013" y="1849121"/>
            <a:ext cx="5711787" cy="2045170"/>
          </a:xfrm>
          <a:prstGeom prst="rect">
            <a:avLst/>
          </a:prstGeom>
        </p:spPr>
      </p:pic>
      <p:sp>
        <p:nvSpPr>
          <p:cNvPr id="11" name="TextBox 10">
            <a:extLst>
              <a:ext uri="{FF2B5EF4-FFF2-40B4-BE49-F238E27FC236}">
                <a16:creationId xmlns:a16="http://schemas.microsoft.com/office/drawing/2014/main" id="{9C00A613-A2DB-BEE2-A849-8BEEB47BF3A9}"/>
              </a:ext>
            </a:extLst>
          </p:cNvPr>
          <p:cNvSpPr txBox="1"/>
          <p:nvPr/>
        </p:nvSpPr>
        <p:spPr>
          <a:xfrm>
            <a:off x="419100" y="468513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staff_id</a:t>
            </a:r>
            <a:r>
              <a:rPr lang="en-US" dirty="0"/>
              <a:t> as primary key and columns giving information about staff members.</a:t>
            </a:r>
          </a:p>
        </p:txBody>
      </p:sp>
    </p:spTree>
    <p:extLst>
      <p:ext uri="{BB962C8B-B14F-4D97-AF65-F5344CB8AC3E}">
        <p14:creationId xmlns:p14="http://schemas.microsoft.com/office/powerpoint/2010/main" val="396567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25DC-A8CE-B9D2-048A-9370454B07EA}"/>
              </a:ext>
            </a:extLst>
          </p:cNvPr>
          <p:cNvSpPr>
            <a:spLocks noGrp="1"/>
          </p:cNvSpPr>
          <p:nvPr>
            <p:ph type="title"/>
          </p:nvPr>
        </p:nvSpPr>
        <p:spPr/>
        <p:txBody>
          <a:bodyPr/>
          <a:lstStyle/>
          <a:p>
            <a:r>
              <a:rPr lang="en-US" dirty="0"/>
              <a:t>Stocks</a:t>
            </a:r>
          </a:p>
        </p:txBody>
      </p:sp>
      <p:pic>
        <p:nvPicPr>
          <p:cNvPr id="7" name="Content Placeholder 6" descr="A screen shot of a computer code&#10;&#10;Description automatically generated">
            <a:extLst>
              <a:ext uri="{FF2B5EF4-FFF2-40B4-BE49-F238E27FC236}">
                <a16:creationId xmlns:a16="http://schemas.microsoft.com/office/drawing/2014/main" id="{AEC3F388-2C81-4BF1-FCF2-A702358BC75B}"/>
              </a:ext>
            </a:extLst>
          </p:cNvPr>
          <p:cNvPicPr>
            <a:picLocks noGrp="1" noChangeAspect="1"/>
          </p:cNvPicPr>
          <p:nvPr>
            <p:ph idx="1"/>
          </p:nvPr>
        </p:nvPicPr>
        <p:blipFill>
          <a:blip r:embed="rId2"/>
          <a:stretch>
            <a:fillRect/>
          </a:stretch>
        </p:blipFill>
        <p:spPr>
          <a:xfrm>
            <a:off x="587240" y="1930323"/>
            <a:ext cx="5226319" cy="1498677"/>
          </a:xfrm>
        </p:spPr>
      </p:pic>
      <p:sp>
        <p:nvSpPr>
          <p:cNvPr id="4" name="Footer Placeholder 3">
            <a:extLst>
              <a:ext uri="{FF2B5EF4-FFF2-40B4-BE49-F238E27FC236}">
                <a16:creationId xmlns:a16="http://schemas.microsoft.com/office/drawing/2014/main" id="{58A839D6-F92B-A7D1-3C6D-29C11EDF717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3A3C1BE-4DD4-7CAD-FC23-C9C264BB5170}"/>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9" name="Picture 8" descr="A table with numbers and letters&#10;&#10;Description automatically generated">
            <a:extLst>
              <a:ext uri="{FF2B5EF4-FFF2-40B4-BE49-F238E27FC236}">
                <a16:creationId xmlns:a16="http://schemas.microsoft.com/office/drawing/2014/main" id="{1C1C81D0-219C-AD03-5B0F-36057D602E62}"/>
              </a:ext>
            </a:extLst>
          </p:cNvPr>
          <p:cNvPicPr>
            <a:picLocks noChangeAspect="1"/>
          </p:cNvPicPr>
          <p:nvPr/>
        </p:nvPicPr>
        <p:blipFill>
          <a:blip r:embed="rId3"/>
          <a:stretch>
            <a:fillRect/>
          </a:stretch>
        </p:blipFill>
        <p:spPr>
          <a:xfrm>
            <a:off x="6803949" y="1027906"/>
            <a:ext cx="2952902" cy="4057859"/>
          </a:xfrm>
          <a:prstGeom prst="rect">
            <a:avLst/>
          </a:prstGeom>
        </p:spPr>
      </p:pic>
      <p:sp>
        <p:nvSpPr>
          <p:cNvPr id="11" name="TextBox 10">
            <a:extLst>
              <a:ext uri="{FF2B5EF4-FFF2-40B4-BE49-F238E27FC236}">
                <a16:creationId xmlns:a16="http://schemas.microsoft.com/office/drawing/2014/main" id="{326D3E77-AB3D-B672-9B29-CB8CACF041DD}"/>
              </a:ext>
            </a:extLst>
          </p:cNvPr>
          <p:cNvSpPr txBox="1"/>
          <p:nvPr/>
        </p:nvSpPr>
        <p:spPr>
          <a:xfrm>
            <a:off x="342900" y="4699585"/>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primary key( </a:t>
            </a:r>
            <a:r>
              <a:rPr lang="en-US" dirty="0" err="1"/>
              <a:t>store_id</a:t>
            </a:r>
            <a:r>
              <a:rPr lang="en-US" dirty="0"/>
              <a:t>, </a:t>
            </a:r>
            <a:r>
              <a:rPr lang="en-US" dirty="0" err="1"/>
              <a:t>product_id</a:t>
            </a:r>
            <a:r>
              <a:rPr lang="en-US" dirty="0"/>
              <a:t>) and columns giving information about stocks of products.</a:t>
            </a:r>
          </a:p>
        </p:txBody>
      </p:sp>
    </p:spTree>
    <p:extLst>
      <p:ext uri="{BB962C8B-B14F-4D97-AF65-F5344CB8AC3E}">
        <p14:creationId xmlns:p14="http://schemas.microsoft.com/office/powerpoint/2010/main" val="2367857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63A8-7C2F-8C5C-9469-43E4EB00DD5F}"/>
              </a:ext>
            </a:extLst>
          </p:cNvPr>
          <p:cNvSpPr>
            <a:spLocks noGrp="1"/>
          </p:cNvSpPr>
          <p:nvPr>
            <p:ph type="title"/>
          </p:nvPr>
        </p:nvSpPr>
        <p:spPr/>
        <p:txBody>
          <a:bodyPr/>
          <a:lstStyle/>
          <a:p>
            <a:r>
              <a:rPr lang="en-US" dirty="0"/>
              <a:t>Stores</a:t>
            </a:r>
          </a:p>
        </p:txBody>
      </p:sp>
      <p:pic>
        <p:nvPicPr>
          <p:cNvPr id="7" name="Content Placeholder 6" descr="A screen shot of a computer code&#10;&#10;Description automatically generated">
            <a:extLst>
              <a:ext uri="{FF2B5EF4-FFF2-40B4-BE49-F238E27FC236}">
                <a16:creationId xmlns:a16="http://schemas.microsoft.com/office/drawing/2014/main" id="{370A8E39-2710-1402-58FE-F643EE383FE8}"/>
              </a:ext>
            </a:extLst>
          </p:cNvPr>
          <p:cNvPicPr>
            <a:picLocks noGrp="1" noChangeAspect="1"/>
          </p:cNvPicPr>
          <p:nvPr>
            <p:ph idx="1"/>
          </p:nvPr>
        </p:nvPicPr>
        <p:blipFill>
          <a:blip r:embed="rId2"/>
          <a:stretch>
            <a:fillRect/>
          </a:stretch>
        </p:blipFill>
        <p:spPr>
          <a:xfrm>
            <a:off x="208280" y="2155771"/>
            <a:ext cx="4267419" cy="1911448"/>
          </a:xfrm>
        </p:spPr>
      </p:pic>
      <p:sp>
        <p:nvSpPr>
          <p:cNvPr id="4" name="Footer Placeholder 3">
            <a:extLst>
              <a:ext uri="{FF2B5EF4-FFF2-40B4-BE49-F238E27FC236}">
                <a16:creationId xmlns:a16="http://schemas.microsoft.com/office/drawing/2014/main" id="{92D24FB5-B8F4-416C-1F43-CE85396A37D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BD9A1-FF62-9285-D8C7-2FC5760468EC}"/>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9" name="Picture 8" descr="A screenshot of a computer&#10;&#10;Description automatically generated">
            <a:extLst>
              <a:ext uri="{FF2B5EF4-FFF2-40B4-BE49-F238E27FC236}">
                <a16:creationId xmlns:a16="http://schemas.microsoft.com/office/drawing/2014/main" id="{24AAAA81-38C5-DE3D-FCF3-C17E05F02268}"/>
              </a:ext>
            </a:extLst>
          </p:cNvPr>
          <p:cNvPicPr>
            <a:picLocks noChangeAspect="1"/>
          </p:cNvPicPr>
          <p:nvPr/>
        </p:nvPicPr>
        <p:blipFill>
          <a:blip r:embed="rId3"/>
          <a:stretch>
            <a:fillRect/>
          </a:stretch>
        </p:blipFill>
        <p:spPr>
          <a:xfrm>
            <a:off x="4916897" y="2723639"/>
            <a:ext cx="6965223" cy="886483"/>
          </a:xfrm>
          <a:prstGeom prst="rect">
            <a:avLst/>
          </a:prstGeom>
        </p:spPr>
      </p:pic>
      <p:sp>
        <p:nvSpPr>
          <p:cNvPr id="11" name="TextBox 10">
            <a:extLst>
              <a:ext uri="{FF2B5EF4-FFF2-40B4-BE49-F238E27FC236}">
                <a16:creationId xmlns:a16="http://schemas.microsoft.com/office/drawing/2014/main" id="{DF307580-AB36-4771-3B8A-C7B434B16212}"/>
              </a:ext>
            </a:extLst>
          </p:cNvPr>
          <p:cNvSpPr txBox="1"/>
          <p:nvPr/>
        </p:nvSpPr>
        <p:spPr>
          <a:xfrm>
            <a:off x="381000" y="4771600"/>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store_id</a:t>
            </a:r>
            <a:r>
              <a:rPr lang="en-US" dirty="0"/>
              <a:t> as primary key and columns giving information about different stores.</a:t>
            </a:r>
          </a:p>
        </p:txBody>
      </p:sp>
    </p:spTree>
    <p:extLst>
      <p:ext uri="{BB962C8B-B14F-4D97-AF65-F5344CB8AC3E}">
        <p14:creationId xmlns:p14="http://schemas.microsoft.com/office/powerpoint/2010/main" val="305453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8160" y="325119"/>
            <a:ext cx="11216640" cy="995681"/>
          </a:xfrm>
        </p:spPr>
        <p:txBody>
          <a:bodyPr vert="horz" lIns="91440" tIns="45720" rIns="91440" bIns="45720" rtlCol="0" anchor="b">
            <a:normAutofit fontScale="90000"/>
          </a:bodyPr>
          <a:lstStyle/>
          <a:p>
            <a:r>
              <a:rPr lang="en-US" sz="5200" kern="1200" dirty="0">
                <a:solidFill>
                  <a:schemeClr val="tx1"/>
                </a:solidFill>
                <a:latin typeface="+mj-lt"/>
                <a:ea typeface="+mj-ea"/>
                <a:cs typeface="+mj-cs"/>
              </a:rPr>
              <a:t>Introduction- </a:t>
            </a:r>
            <a:r>
              <a:rPr lang="en-US" sz="5200" dirty="0"/>
              <a:t>Bike Store Management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915160" y="2422353"/>
            <a:ext cx="4978399" cy="3286633"/>
          </a:xfrm>
        </p:spPr>
        <p:txBody>
          <a:bodyPr vert="horz" lIns="91440" tIns="45720" rIns="91440" bIns="45720" rtlCol="0">
            <a:normAutofit/>
          </a:bodyPr>
          <a:lstStyle/>
          <a:p>
            <a:pPr marL="285750" indent="-285750">
              <a:buFont typeface="Arial" panose="020B0604020202020204" pitchFamily="34" charset="0"/>
              <a:buChar char="•"/>
            </a:pPr>
            <a:r>
              <a:rPr lang="en-US" sz="1800" dirty="0">
                <a:solidFill>
                  <a:schemeClr val="tx1"/>
                </a:solidFill>
                <a:sym typeface="Arial"/>
              </a:rPr>
              <a:t>We have created a database system on Bike Store.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The Bike Store SQL project involves designing and implementing a relational database to manage data for a fictional bike store. </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This project aims to provide a comprehensive solution for tracking customer interactions, sales transactions, inventory management, and employee activities within the bike store.</a:t>
            </a:r>
          </a:p>
        </p:txBody>
      </p:sp>
      <p:pic>
        <p:nvPicPr>
          <p:cNvPr id="30" name="Graphic 29" descr="Bike">
            <a:extLst>
              <a:ext uri="{FF2B5EF4-FFF2-40B4-BE49-F238E27FC236}">
                <a16:creationId xmlns:a16="http://schemas.microsoft.com/office/drawing/2014/main" id="{1439A491-9AC4-EFC9-FCD4-F8FCE699CC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32" name="Graphic 31" descr="Bike">
            <a:extLst>
              <a:ext uri="{FF2B5EF4-FFF2-40B4-BE49-F238E27FC236}">
                <a16:creationId xmlns:a16="http://schemas.microsoft.com/office/drawing/2014/main" id="{4EE90284-0E7B-40E3-8CE1-A021C04E3E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1DBA97-B508-E642-A77B-1D0B864D18CD}"/>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a:solidFill>
                  <a:srgbClr val="FFFFFF"/>
                </a:solidFill>
                <a:latin typeface="+mj-lt"/>
                <a:ea typeface="+mj-ea"/>
                <a:cs typeface="+mj-cs"/>
              </a:rPr>
              <a:t>NORMALIZATION</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E12E8A7-B5F9-85C6-24EC-5871EFBE62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4E0959D9-4FBD-45F9-34A9-6953EEDB66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20</a:t>
            </a:fld>
            <a:endParaRPr lang="en-US"/>
          </a:p>
        </p:txBody>
      </p:sp>
    </p:spTree>
    <p:extLst>
      <p:ext uri="{BB962C8B-B14F-4D97-AF65-F5344CB8AC3E}">
        <p14:creationId xmlns:p14="http://schemas.microsoft.com/office/powerpoint/2010/main" val="356360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nchor="b">
            <a:normAutofit/>
          </a:bodyPr>
          <a:lstStyle/>
          <a:p>
            <a:r>
              <a:rPr lang="en-US" dirty="0"/>
              <a:t>Normalization</a:t>
            </a:r>
          </a:p>
        </p:txBody>
      </p:sp>
      <p:sp>
        <p:nvSpPr>
          <p:cNvPr id="15" name="Footer Placeholder 3">
            <a:extLst>
              <a:ext uri="{FF2B5EF4-FFF2-40B4-BE49-F238E27FC236}">
                <a16:creationId xmlns:a16="http://schemas.microsoft.com/office/drawing/2014/main" id="{66D2DD29-7C6E-2225-3726-C2051FD75F7D}"/>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17" name="Slide Number Placeholder 4">
            <a:extLst>
              <a:ext uri="{FF2B5EF4-FFF2-40B4-BE49-F238E27FC236}">
                <a16:creationId xmlns:a16="http://schemas.microsoft.com/office/drawing/2014/main" id="{75DCEB6F-23C1-61FC-FDD6-9D4B86260001}"/>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21</a:t>
            </a:fld>
            <a:endParaRPr lang="en-US"/>
          </a:p>
        </p:txBody>
      </p:sp>
      <p:pic>
        <p:nvPicPr>
          <p:cNvPr id="12" name="Picture 11" descr="A diagram of a diagram&#10;&#10;Description automatically generated">
            <a:extLst>
              <a:ext uri="{FF2B5EF4-FFF2-40B4-BE49-F238E27FC236}">
                <a16:creationId xmlns:a16="http://schemas.microsoft.com/office/drawing/2014/main" id="{E35AA734-6F7B-A69F-0C82-39FFF0E549C8}"/>
              </a:ext>
            </a:extLst>
          </p:cNvPr>
          <p:cNvPicPr>
            <a:picLocks noChangeAspect="1"/>
          </p:cNvPicPr>
          <p:nvPr/>
        </p:nvPicPr>
        <p:blipFill>
          <a:blip r:embed="rId2"/>
          <a:stretch>
            <a:fillRect/>
          </a:stretch>
        </p:blipFill>
        <p:spPr>
          <a:xfrm>
            <a:off x="335280" y="2903066"/>
            <a:ext cx="11633200" cy="2095654"/>
          </a:xfrm>
          <a:prstGeom prst="rect">
            <a:avLst/>
          </a:prstGeom>
          <a:noFill/>
        </p:spPr>
      </p:pic>
      <p:sp>
        <p:nvSpPr>
          <p:cNvPr id="13" name="TextBox 12">
            <a:extLst>
              <a:ext uri="{FF2B5EF4-FFF2-40B4-BE49-F238E27FC236}">
                <a16:creationId xmlns:a16="http://schemas.microsoft.com/office/drawing/2014/main" id="{CF20E9F1-A492-2988-4E82-67CB8ECE0BD6}"/>
              </a:ext>
            </a:extLst>
          </p:cNvPr>
          <p:cNvSpPr txBox="1"/>
          <p:nvPr/>
        </p:nvSpPr>
        <p:spPr>
          <a:xfrm>
            <a:off x="664234" y="2510287"/>
            <a:ext cx="3332835" cy="369332"/>
          </a:xfrm>
          <a:prstGeom prst="rect">
            <a:avLst/>
          </a:prstGeom>
          <a:noFill/>
        </p:spPr>
        <p:txBody>
          <a:bodyPr wrap="none" rtlCol="0">
            <a:spAutoFit/>
          </a:bodyPr>
          <a:lstStyle/>
          <a:p>
            <a:r>
              <a:rPr lang="en-US" dirty="0"/>
              <a:t>Raw Data before Normalization</a:t>
            </a:r>
          </a:p>
        </p:txBody>
      </p:sp>
    </p:spTree>
    <p:extLst>
      <p:ext uri="{BB962C8B-B14F-4D97-AF65-F5344CB8AC3E}">
        <p14:creationId xmlns:p14="http://schemas.microsoft.com/office/powerpoint/2010/main" val="344679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E647-DB6C-8E43-EE7B-A727AED2CBFA}"/>
              </a:ext>
            </a:extLst>
          </p:cNvPr>
          <p:cNvSpPr>
            <a:spLocks noGrp="1"/>
          </p:cNvSpPr>
          <p:nvPr>
            <p:ph type="title"/>
          </p:nvPr>
        </p:nvSpPr>
        <p:spPr/>
        <p:txBody>
          <a:bodyPr/>
          <a:lstStyle/>
          <a:p>
            <a:r>
              <a:rPr lang="en-US" dirty="0"/>
              <a:t>Normalized data structures</a:t>
            </a:r>
          </a:p>
        </p:txBody>
      </p:sp>
      <p:pic>
        <p:nvPicPr>
          <p:cNvPr id="11" name="Content Placeholder 10" descr="A screenshot of a computer&#10;&#10;Description automatically generated">
            <a:extLst>
              <a:ext uri="{FF2B5EF4-FFF2-40B4-BE49-F238E27FC236}">
                <a16:creationId xmlns:a16="http://schemas.microsoft.com/office/drawing/2014/main" id="{6EC4AA21-1B93-48DE-70DE-2E927ABEA968}"/>
              </a:ext>
            </a:extLst>
          </p:cNvPr>
          <p:cNvPicPr>
            <a:picLocks noGrp="1" noChangeAspect="1"/>
          </p:cNvPicPr>
          <p:nvPr>
            <p:ph idx="1"/>
          </p:nvPr>
        </p:nvPicPr>
        <p:blipFill>
          <a:blip r:embed="rId2"/>
          <a:stretch>
            <a:fillRect/>
          </a:stretch>
        </p:blipFill>
        <p:spPr>
          <a:xfrm>
            <a:off x="426720" y="1706563"/>
            <a:ext cx="7416799" cy="5014912"/>
          </a:xfrm>
        </p:spPr>
      </p:pic>
      <p:sp>
        <p:nvSpPr>
          <p:cNvPr id="5" name="Slide Number Placeholder 4">
            <a:extLst>
              <a:ext uri="{FF2B5EF4-FFF2-40B4-BE49-F238E27FC236}">
                <a16:creationId xmlns:a16="http://schemas.microsoft.com/office/drawing/2014/main" id="{3BB7CA6A-4CAE-4453-FBFF-857D440C5C76}"/>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608681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ER DIAGRAM</a:t>
            </a:r>
          </a:p>
        </p:txBody>
      </p:sp>
      <p:pic>
        <p:nvPicPr>
          <p:cNvPr id="34" name="Content Placeholder 33" descr="A diagram of a computer&#10;&#10;Description automatically generated">
            <a:extLst>
              <a:ext uri="{FF2B5EF4-FFF2-40B4-BE49-F238E27FC236}">
                <a16:creationId xmlns:a16="http://schemas.microsoft.com/office/drawing/2014/main" id="{41655F63-F109-22C1-5E6D-2659FFDD7CAA}"/>
              </a:ext>
            </a:extLst>
          </p:cNvPr>
          <p:cNvPicPr>
            <a:picLocks noGrp="1" noChangeAspect="1"/>
          </p:cNvPicPr>
          <p:nvPr>
            <p:ph idx="1"/>
          </p:nvPr>
        </p:nvPicPr>
        <p:blipFill>
          <a:blip r:embed="rId2"/>
          <a:stretch>
            <a:fillRect/>
          </a:stretch>
        </p:blipFill>
        <p:spPr>
          <a:xfrm>
            <a:off x="3710780" y="53947"/>
            <a:ext cx="7277743" cy="6750106"/>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23</a:t>
            </a:fld>
            <a:endParaRPr lang="en-US">
              <a:solidFill>
                <a:srgbClr val="898989"/>
              </a:solidFill>
            </a:endParaRPr>
          </a:p>
        </p:txBody>
      </p:sp>
    </p:spTree>
    <p:extLst>
      <p:ext uri="{BB962C8B-B14F-4D97-AF65-F5344CB8AC3E}">
        <p14:creationId xmlns:p14="http://schemas.microsoft.com/office/powerpoint/2010/main" val="421291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FFBBA7E-801C-008E-61B2-DCD5EF683862}"/>
              </a:ext>
            </a:extLst>
          </p:cNvPr>
          <p:cNvPicPr>
            <a:picLocks noGrp="1" noChangeAspect="1"/>
          </p:cNvPicPr>
          <p:nvPr>
            <p:ph idx="1"/>
          </p:nvPr>
        </p:nvPicPr>
        <p:blipFill>
          <a:blip r:embed="rId2"/>
          <a:stretch>
            <a:fillRect/>
          </a:stretch>
        </p:blipFill>
        <p:spPr>
          <a:xfrm>
            <a:off x="1265364" y="136525"/>
            <a:ext cx="7410831" cy="3568883"/>
          </a:xfrm>
        </p:spPr>
      </p:pic>
      <p:sp>
        <p:nvSpPr>
          <p:cNvPr id="5" name="Slide Number Placeholder 4">
            <a:extLst>
              <a:ext uri="{FF2B5EF4-FFF2-40B4-BE49-F238E27FC236}">
                <a16:creationId xmlns:a16="http://schemas.microsoft.com/office/drawing/2014/main" id="{9109E9B7-A70D-3B97-FB50-4BAB4EAEEB3D}"/>
              </a:ext>
            </a:extLst>
          </p:cNvPr>
          <p:cNvSpPr>
            <a:spLocks noGrp="1"/>
          </p:cNvSpPr>
          <p:nvPr>
            <p:ph type="sldNum" sz="quarter" idx="12"/>
          </p:nvPr>
        </p:nvSpPr>
        <p:spPr/>
        <p:txBody>
          <a:bodyPr/>
          <a:lstStyle/>
          <a:p>
            <a:fld id="{294A09A9-5501-47C1-A89A-A340965A2BE2}" type="slidenum">
              <a:rPr lang="en-US" smtClean="0"/>
              <a:pPr/>
              <a:t>24</a:t>
            </a:fld>
            <a:endParaRPr lang="en-US" dirty="0"/>
          </a:p>
        </p:txBody>
      </p:sp>
      <p:sp>
        <p:nvSpPr>
          <p:cNvPr id="9" name="TextBox 8">
            <a:extLst>
              <a:ext uri="{FF2B5EF4-FFF2-40B4-BE49-F238E27FC236}">
                <a16:creationId xmlns:a16="http://schemas.microsoft.com/office/drawing/2014/main" id="{22E843C4-2C37-989A-7806-A22A2BF0599E}"/>
              </a:ext>
            </a:extLst>
          </p:cNvPr>
          <p:cNvSpPr txBox="1"/>
          <p:nvPr/>
        </p:nvSpPr>
        <p:spPr>
          <a:xfrm>
            <a:off x="1219967" y="4597496"/>
            <a:ext cx="9752066" cy="369332"/>
          </a:xfrm>
          <a:prstGeom prst="rect">
            <a:avLst/>
          </a:prstGeom>
          <a:noFill/>
        </p:spPr>
        <p:txBody>
          <a:bodyPr wrap="square" rtlCol="0">
            <a:spAutoFit/>
          </a:bodyPr>
          <a:lstStyle/>
          <a:p>
            <a:r>
              <a:rPr lang="en-US" b="1" dirty="0"/>
              <a:t>Customer and Staff have many to many relationship which is bridged by the Orders table. </a:t>
            </a:r>
          </a:p>
        </p:txBody>
      </p:sp>
    </p:spTree>
    <p:extLst>
      <p:ext uri="{BB962C8B-B14F-4D97-AF65-F5344CB8AC3E}">
        <p14:creationId xmlns:p14="http://schemas.microsoft.com/office/powerpoint/2010/main" val="321277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EDCCFA0-A28D-B652-9029-300D6AB0CC96}"/>
              </a:ext>
            </a:extLst>
          </p:cNvPr>
          <p:cNvPicPr>
            <a:picLocks noGrp="1" noChangeAspect="1"/>
          </p:cNvPicPr>
          <p:nvPr>
            <p:ph idx="1"/>
          </p:nvPr>
        </p:nvPicPr>
        <p:blipFill>
          <a:blip r:embed="rId2"/>
          <a:stretch>
            <a:fillRect/>
          </a:stretch>
        </p:blipFill>
        <p:spPr>
          <a:xfrm>
            <a:off x="1941965" y="769228"/>
            <a:ext cx="7093315" cy="2876698"/>
          </a:xfrm>
        </p:spPr>
      </p:pic>
      <p:sp>
        <p:nvSpPr>
          <p:cNvPr id="4" name="Footer Placeholder 3">
            <a:extLst>
              <a:ext uri="{FF2B5EF4-FFF2-40B4-BE49-F238E27FC236}">
                <a16:creationId xmlns:a16="http://schemas.microsoft.com/office/drawing/2014/main" id="{9A8F5107-1845-FEC2-C3A8-0E833300CB8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8BA2A5-C5DC-CE1C-8E0D-B92DD32C62AD}"/>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
        <p:nvSpPr>
          <p:cNvPr id="8" name="TextBox 7">
            <a:extLst>
              <a:ext uri="{FF2B5EF4-FFF2-40B4-BE49-F238E27FC236}">
                <a16:creationId xmlns:a16="http://schemas.microsoft.com/office/drawing/2014/main" id="{170B1A60-28E1-499E-BEB5-E473BC86D2FA}"/>
              </a:ext>
            </a:extLst>
          </p:cNvPr>
          <p:cNvSpPr txBox="1"/>
          <p:nvPr/>
        </p:nvSpPr>
        <p:spPr>
          <a:xfrm>
            <a:off x="1066800" y="4358640"/>
            <a:ext cx="10288335" cy="369332"/>
          </a:xfrm>
          <a:prstGeom prst="rect">
            <a:avLst/>
          </a:prstGeom>
          <a:noFill/>
        </p:spPr>
        <p:txBody>
          <a:bodyPr wrap="square" rtlCol="0">
            <a:spAutoFit/>
          </a:bodyPr>
          <a:lstStyle/>
          <a:p>
            <a:r>
              <a:rPr lang="en-US" b="1" dirty="0"/>
              <a:t>Categories and Brands have many to many relationship which is bridged by the Product table. </a:t>
            </a:r>
          </a:p>
        </p:txBody>
      </p:sp>
    </p:spTree>
    <p:extLst>
      <p:ext uri="{BB962C8B-B14F-4D97-AF65-F5344CB8AC3E}">
        <p14:creationId xmlns:p14="http://schemas.microsoft.com/office/powerpoint/2010/main" val="224116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C23D6-A771-A0CD-CE20-724203FAF5FB}"/>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dirty="0">
                <a:solidFill>
                  <a:srgbClr val="FFFFFF"/>
                </a:solidFill>
                <a:latin typeface="+mj-lt"/>
                <a:ea typeface="+mj-ea"/>
                <a:cs typeface="+mj-cs"/>
              </a:rPr>
              <a:t>Queries </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67FD5FEC-38E9-9B7E-F635-1A01D554347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EA76AA71-4F47-9725-9A9A-C0E20383F0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26</a:t>
            </a:fld>
            <a:endParaRPr lang="en-US"/>
          </a:p>
        </p:txBody>
      </p:sp>
    </p:spTree>
    <p:extLst>
      <p:ext uri="{BB962C8B-B14F-4D97-AF65-F5344CB8AC3E}">
        <p14:creationId xmlns:p14="http://schemas.microsoft.com/office/powerpoint/2010/main" val="204404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64E6-47F5-3C24-4C92-02073B1ECFDF}"/>
              </a:ext>
            </a:extLst>
          </p:cNvPr>
          <p:cNvSpPr>
            <a:spLocks noGrp="1"/>
          </p:cNvSpPr>
          <p:nvPr>
            <p:ph type="title"/>
          </p:nvPr>
        </p:nvSpPr>
        <p:spPr>
          <a:xfrm>
            <a:off x="908699" y="243591"/>
            <a:ext cx="9779183" cy="516118"/>
          </a:xfrm>
        </p:spPr>
        <p:txBody>
          <a:bodyPr/>
          <a:lstStyle/>
          <a:p>
            <a:pPr>
              <a:lnSpc>
                <a:spcPct val="100000"/>
              </a:lnSpc>
            </a:pPr>
            <a:r>
              <a:rPr lang="en-US" sz="2400" dirty="0"/>
              <a:t>1. What are the different categories of bikes in a bike store?</a:t>
            </a:r>
          </a:p>
        </p:txBody>
      </p:sp>
      <p:pic>
        <p:nvPicPr>
          <p:cNvPr id="7" name="Content Placeholder 6" descr="A black background with white text&#10;&#10;Description automatically generated">
            <a:extLst>
              <a:ext uri="{FF2B5EF4-FFF2-40B4-BE49-F238E27FC236}">
                <a16:creationId xmlns:a16="http://schemas.microsoft.com/office/drawing/2014/main" id="{72CF555C-717D-4581-EFFA-B9D269B84BD9}"/>
              </a:ext>
            </a:extLst>
          </p:cNvPr>
          <p:cNvPicPr>
            <a:picLocks noGrp="1" noChangeAspect="1"/>
          </p:cNvPicPr>
          <p:nvPr>
            <p:ph idx="1"/>
          </p:nvPr>
        </p:nvPicPr>
        <p:blipFill>
          <a:blip r:embed="rId2"/>
          <a:stretch>
            <a:fillRect/>
          </a:stretch>
        </p:blipFill>
        <p:spPr>
          <a:xfrm>
            <a:off x="1666081" y="1354892"/>
            <a:ext cx="5581650" cy="1085850"/>
          </a:xfrm>
        </p:spPr>
      </p:pic>
      <p:sp>
        <p:nvSpPr>
          <p:cNvPr id="5" name="Slide Number Placeholder 4">
            <a:extLst>
              <a:ext uri="{FF2B5EF4-FFF2-40B4-BE49-F238E27FC236}">
                <a16:creationId xmlns:a16="http://schemas.microsoft.com/office/drawing/2014/main" id="{C1416295-4018-1522-9E50-C0996B34E295}"/>
              </a:ext>
            </a:extLst>
          </p:cNvPr>
          <p:cNvSpPr>
            <a:spLocks noGrp="1"/>
          </p:cNvSpPr>
          <p:nvPr>
            <p:ph type="sldNum" sz="quarter" idx="12"/>
          </p:nvPr>
        </p:nvSpPr>
        <p:spPr/>
        <p:txBody>
          <a:bodyPr/>
          <a:lstStyle/>
          <a:p>
            <a:fld id="{294A09A9-5501-47C1-A89A-A340965A2BE2}" type="slidenum">
              <a:rPr lang="en-US" smtClean="0"/>
              <a:pPr/>
              <a:t>27</a:t>
            </a:fld>
            <a:endParaRPr lang="en-US" dirty="0"/>
          </a:p>
        </p:txBody>
      </p:sp>
      <p:pic>
        <p:nvPicPr>
          <p:cNvPr id="9" name="Picture 8" descr="A screenshot of a computer&#10;&#10;Description automatically generated">
            <a:extLst>
              <a:ext uri="{FF2B5EF4-FFF2-40B4-BE49-F238E27FC236}">
                <a16:creationId xmlns:a16="http://schemas.microsoft.com/office/drawing/2014/main" id="{885891CC-AC12-A11E-6D11-7B5710A4F5F1}"/>
              </a:ext>
            </a:extLst>
          </p:cNvPr>
          <p:cNvPicPr>
            <a:picLocks noChangeAspect="1"/>
          </p:cNvPicPr>
          <p:nvPr/>
        </p:nvPicPr>
        <p:blipFill>
          <a:blip r:embed="rId3"/>
          <a:stretch>
            <a:fillRect/>
          </a:stretch>
        </p:blipFill>
        <p:spPr>
          <a:xfrm>
            <a:off x="1666081" y="2971190"/>
            <a:ext cx="8920480" cy="2547912"/>
          </a:xfrm>
          <a:prstGeom prst="rect">
            <a:avLst/>
          </a:prstGeom>
        </p:spPr>
      </p:pic>
      <p:sp>
        <p:nvSpPr>
          <p:cNvPr id="10" name="TextBox 9">
            <a:extLst>
              <a:ext uri="{FF2B5EF4-FFF2-40B4-BE49-F238E27FC236}">
                <a16:creationId xmlns:a16="http://schemas.microsoft.com/office/drawing/2014/main" id="{1C6F4803-1654-9866-C7E7-715BCE672D41}"/>
              </a:ext>
            </a:extLst>
          </p:cNvPr>
          <p:cNvSpPr txBox="1"/>
          <p:nvPr/>
        </p:nvSpPr>
        <p:spPr>
          <a:xfrm>
            <a:off x="1666081" y="5987018"/>
            <a:ext cx="7823359" cy="369332"/>
          </a:xfrm>
          <a:prstGeom prst="rect">
            <a:avLst/>
          </a:prstGeom>
          <a:noFill/>
        </p:spPr>
        <p:txBody>
          <a:bodyPr wrap="square" rtlCol="0">
            <a:spAutoFit/>
          </a:bodyPr>
          <a:lstStyle/>
          <a:p>
            <a:pPr marL="285750" indent="-285750">
              <a:buFont typeface="Arial" panose="020B0604020202020204" pitchFamily="34" charset="0"/>
              <a:buChar char="•"/>
            </a:pPr>
            <a:r>
              <a:rPr lang="en-US" dirty="0"/>
              <a:t>It provides all the categories of bike from category table.</a:t>
            </a:r>
          </a:p>
        </p:txBody>
      </p:sp>
      <p:sp>
        <p:nvSpPr>
          <p:cNvPr id="11" name="TextBox 10">
            <a:extLst>
              <a:ext uri="{FF2B5EF4-FFF2-40B4-BE49-F238E27FC236}">
                <a16:creationId xmlns:a16="http://schemas.microsoft.com/office/drawing/2014/main" id="{B513C362-1DCE-BA03-6B7D-3F7897A29BEC}"/>
              </a:ext>
            </a:extLst>
          </p:cNvPr>
          <p:cNvSpPr txBox="1"/>
          <p:nvPr/>
        </p:nvSpPr>
        <p:spPr>
          <a:xfrm>
            <a:off x="1589881" y="934644"/>
            <a:ext cx="838115" cy="369332"/>
          </a:xfrm>
          <a:prstGeom prst="rect">
            <a:avLst/>
          </a:prstGeom>
          <a:noFill/>
        </p:spPr>
        <p:txBody>
          <a:bodyPr wrap="none" rtlCol="0">
            <a:spAutoFit/>
          </a:bodyPr>
          <a:lstStyle/>
          <a:p>
            <a:r>
              <a:rPr lang="en-US" dirty="0"/>
              <a:t>Query:</a:t>
            </a:r>
          </a:p>
        </p:txBody>
      </p:sp>
      <p:sp>
        <p:nvSpPr>
          <p:cNvPr id="14" name="TextBox 13">
            <a:extLst>
              <a:ext uri="{FF2B5EF4-FFF2-40B4-BE49-F238E27FC236}">
                <a16:creationId xmlns:a16="http://schemas.microsoft.com/office/drawing/2014/main" id="{4E01A321-B66F-5AFF-EB73-3A85FCC15E2E}"/>
              </a:ext>
            </a:extLst>
          </p:cNvPr>
          <p:cNvSpPr txBox="1"/>
          <p:nvPr/>
        </p:nvSpPr>
        <p:spPr>
          <a:xfrm>
            <a:off x="1589881" y="2601858"/>
            <a:ext cx="942887" cy="369332"/>
          </a:xfrm>
          <a:prstGeom prst="rect">
            <a:avLst/>
          </a:prstGeom>
          <a:noFill/>
        </p:spPr>
        <p:txBody>
          <a:bodyPr wrap="none" rtlCol="0">
            <a:spAutoFit/>
          </a:bodyPr>
          <a:lstStyle/>
          <a:p>
            <a:r>
              <a:rPr lang="en-US" dirty="0"/>
              <a:t>Output:</a:t>
            </a:r>
          </a:p>
        </p:txBody>
      </p:sp>
      <p:sp>
        <p:nvSpPr>
          <p:cNvPr id="15" name="TextBox 14">
            <a:extLst>
              <a:ext uri="{FF2B5EF4-FFF2-40B4-BE49-F238E27FC236}">
                <a16:creationId xmlns:a16="http://schemas.microsoft.com/office/drawing/2014/main" id="{DAC76471-D2F0-C390-9398-93C2697CB7F1}"/>
              </a:ext>
            </a:extLst>
          </p:cNvPr>
          <p:cNvSpPr txBox="1"/>
          <p:nvPr/>
        </p:nvSpPr>
        <p:spPr>
          <a:xfrm>
            <a:off x="1666081" y="5617686"/>
            <a:ext cx="1441420" cy="369332"/>
          </a:xfrm>
          <a:prstGeom prst="rect">
            <a:avLst/>
          </a:prstGeom>
          <a:noFill/>
        </p:spPr>
        <p:txBody>
          <a:bodyPr wrap="none" rtlCol="0">
            <a:spAutoFit/>
          </a:bodyPr>
          <a:lstStyle/>
          <a:p>
            <a:r>
              <a:rPr lang="en-US" dirty="0"/>
              <a:t>Explanation:</a:t>
            </a:r>
          </a:p>
        </p:txBody>
      </p:sp>
    </p:spTree>
    <p:extLst>
      <p:ext uri="{BB962C8B-B14F-4D97-AF65-F5344CB8AC3E}">
        <p14:creationId xmlns:p14="http://schemas.microsoft.com/office/powerpoint/2010/main" val="209717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1EFE-D4F4-E87E-4E63-46BE0346699E}"/>
              </a:ext>
            </a:extLst>
          </p:cNvPr>
          <p:cNvSpPr>
            <a:spLocks noGrp="1"/>
          </p:cNvSpPr>
          <p:nvPr>
            <p:ph type="title"/>
          </p:nvPr>
        </p:nvSpPr>
        <p:spPr>
          <a:xfrm>
            <a:off x="969084" y="228055"/>
            <a:ext cx="9779183" cy="450987"/>
          </a:xfrm>
        </p:spPr>
        <p:txBody>
          <a:bodyPr/>
          <a:lstStyle/>
          <a:p>
            <a:r>
              <a:rPr lang="en-US" sz="2400" dirty="0"/>
              <a:t>2. What are the unique product names in products table?</a:t>
            </a:r>
          </a:p>
        </p:txBody>
      </p:sp>
      <p:sp>
        <p:nvSpPr>
          <p:cNvPr id="3" name="Content Placeholder 2">
            <a:extLst>
              <a:ext uri="{FF2B5EF4-FFF2-40B4-BE49-F238E27FC236}">
                <a16:creationId xmlns:a16="http://schemas.microsoft.com/office/drawing/2014/main" id="{ACCC8E6E-19ED-2E18-3EAA-AB7B64C3CD61}"/>
              </a:ext>
            </a:extLst>
          </p:cNvPr>
          <p:cNvSpPr>
            <a:spLocks noGrp="1"/>
          </p:cNvSpPr>
          <p:nvPr>
            <p:ph idx="1"/>
          </p:nvPr>
        </p:nvSpPr>
        <p:spPr>
          <a:xfrm>
            <a:off x="1167493" y="767751"/>
            <a:ext cx="9779182" cy="5862194"/>
          </a:xfrm>
        </p:spPr>
        <p:txBody>
          <a:bodyPr>
            <a:normAutofit/>
          </a:bodyPr>
          <a:lstStyle/>
          <a:p>
            <a:r>
              <a:rPr lang="en-US" sz="1800" dirty="0"/>
              <a:t>Query:</a:t>
            </a:r>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It provides Unique product names of bike from products table.</a:t>
            </a:r>
          </a:p>
        </p:txBody>
      </p:sp>
      <p:sp>
        <p:nvSpPr>
          <p:cNvPr id="5" name="Slide Number Placeholder 4">
            <a:extLst>
              <a:ext uri="{FF2B5EF4-FFF2-40B4-BE49-F238E27FC236}">
                <a16:creationId xmlns:a16="http://schemas.microsoft.com/office/drawing/2014/main" id="{8CE35E1F-4953-2EEB-5098-E1FAB09CE27C}"/>
              </a:ext>
            </a:extLst>
          </p:cNvPr>
          <p:cNvSpPr>
            <a:spLocks noGrp="1"/>
          </p:cNvSpPr>
          <p:nvPr>
            <p:ph type="sldNum" sz="quarter" idx="12"/>
          </p:nvPr>
        </p:nvSpPr>
        <p:spPr/>
        <p:txBody>
          <a:bodyPr/>
          <a:lstStyle/>
          <a:p>
            <a:fld id="{294A09A9-5501-47C1-A89A-A340965A2BE2}" type="slidenum">
              <a:rPr lang="en-US" smtClean="0"/>
              <a:pPr/>
              <a:t>28</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F13042CA-6FAA-9D04-7A41-A6ACB5EC6CC5}"/>
              </a:ext>
            </a:extLst>
          </p:cNvPr>
          <p:cNvPicPr>
            <a:picLocks noChangeAspect="1"/>
          </p:cNvPicPr>
          <p:nvPr/>
        </p:nvPicPr>
        <p:blipFill>
          <a:blip r:embed="rId2"/>
          <a:stretch>
            <a:fillRect/>
          </a:stretch>
        </p:blipFill>
        <p:spPr>
          <a:xfrm>
            <a:off x="1266825" y="1157647"/>
            <a:ext cx="5543550" cy="6953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D25D599-CE94-E602-0D6A-5F50B25AB1CA}"/>
              </a:ext>
            </a:extLst>
          </p:cNvPr>
          <p:cNvPicPr>
            <a:picLocks noChangeAspect="1"/>
          </p:cNvPicPr>
          <p:nvPr/>
        </p:nvPicPr>
        <p:blipFill>
          <a:blip r:embed="rId3"/>
          <a:stretch>
            <a:fillRect/>
          </a:stretch>
        </p:blipFill>
        <p:spPr>
          <a:xfrm>
            <a:off x="1266825" y="2306823"/>
            <a:ext cx="7885001" cy="2473919"/>
          </a:xfrm>
          <a:prstGeom prst="rect">
            <a:avLst/>
          </a:prstGeom>
        </p:spPr>
      </p:pic>
    </p:spTree>
    <p:extLst>
      <p:ext uri="{BB962C8B-B14F-4D97-AF65-F5344CB8AC3E}">
        <p14:creationId xmlns:p14="http://schemas.microsoft.com/office/powerpoint/2010/main" val="315751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0008-D3D4-89BC-9B21-DE9BCD5BCB98}"/>
              </a:ext>
            </a:extLst>
          </p:cNvPr>
          <p:cNvSpPr>
            <a:spLocks noGrp="1"/>
          </p:cNvSpPr>
          <p:nvPr>
            <p:ph type="title"/>
          </p:nvPr>
        </p:nvSpPr>
        <p:spPr>
          <a:xfrm>
            <a:off x="822435" y="232914"/>
            <a:ext cx="9779183" cy="421227"/>
          </a:xfrm>
        </p:spPr>
        <p:txBody>
          <a:bodyPr/>
          <a:lstStyle/>
          <a:p>
            <a:r>
              <a:rPr lang="en-US" sz="2400" dirty="0"/>
              <a:t>3. What are the total number of customers enrolled in each state?</a:t>
            </a:r>
          </a:p>
        </p:txBody>
      </p:sp>
      <p:sp>
        <p:nvSpPr>
          <p:cNvPr id="3" name="Content Placeholder 2">
            <a:extLst>
              <a:ext uri="{FF2B5EF4-FFF2-40B4-BE49-F238E27FC236}">
                <a16:creationId xmlns:a16="http://schemas.microsoft.com/office/drawing/2014/main" id="{5E8EC8CD-45CC-AF1C-BDA3-F883AF8E2E35}"/>
              </a:ext>
            </a:extLst>
          </p:cNvPr>
          <p:cNvSpPr>
            <a:spLocks noGrp="1"/>
          </p:cNvSpPr>
          <p:nvPr>
            <p:ph idx="1"/>
          </p:nvPr>
        </p:nvSpPr>
        <p:spPr>
          <a:xfrm>
            <a:off x="1167493" y="819509"/>
            <a:ext cx="9779182" cy="5969480"/>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This counts the total number of customers in each state.</a:t>
            </a:r>
          </a:p>
          <a:p>
            <a:pPr marL="285750" indent="-28575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0BEFEA11-E5EF-0EA1-D0BC-8E2CA3FAAAB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E400C88-97C6-9BF0-3D1D-328656A76271}"/>
              </a:ext>
            </a:extLst>
          </p:cNvPr>
          <p:cNvSpPr>
            <a:spLocks noGrp="1"/>
          </p:cNvSpPr>
          <p:nvPr>
            <p:ph type="sldNum" sz="quarter" idx="12"/>
          </p:nvPr>
        </p:nvSpPr>
        <p:spPr/>
        <p:txBody>
          <a:bodyPr/>
          <a:lstStyle/>
          <a:p>
            <a:fld id="{294A09A9-5501-47C1-A89A-A340965A2BE2}" type="slidenum">
              <a:rPr lang="en-US" smtClean="0"/>
              <a:pPr/>
              <a:t>29</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4D484C23-3ACE-A02B-7A24-50A0576F330F}"/>
              </a:ext>
            </a:extLst>
          </p:cNvPr>
          <p:cNvPicPr>
            <a:picLocks noChangeAspect="1"/>
          </p:cNvPicPr>
          <p:nvPr/>
        </p:nvPicPr>
        <p:blipFill>
          <a:blip r:embed="rId2"/>
          <a:stretch>
            <a:fillRect/>
          </a:stretch>
        </p:blipFill>
        <p:spPr>
          <a:xfrm>
            <a:off x="1245325" y="1241665"/>
            <a:ext cx="7086600" cy="120015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A33033-B33F-42EB-B0ED-4CCCE70A854F}"/>
              </a:ext>
            </a:extLst>
          </p:cNvPr>
          <p:cNvPicPr>
            <a:picLocks noChangeAspect="1"/>
          </p:cNvPicPr>
          <p:nvPr/>
        </p:nvPicPr>
        <p:blipFill>
          <a:blip r:embed="rId3"/>
          <a:stretch>
            <a:fillRect/>
          </a:stretch>
        </p:blipFill>
        <p:spPr>
          <a:xfrm>
            <a:off x="1245325" y="3068991"/>
            <a:ext cx="10464894" cy="2255520"/>
          </a:xfrm>
          <a:prstGeom prst="rect">
            <a:avLst/>
          </a:prstGeom>
        </p:spPr>
      </p:pic>
    </p:spTree>
    <p:extLst>
      <p:ext uri="{BB962C8B-B14F-4D97-AF65-F5344CB8AC3E}">
        <p14:creationId xmlns:p14="http://schemas.microsoft.com/office/powerpoint/2010/main" val="242271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Dataset</a:t>
            </a:r>
          </a:p>
        </p:txBody>
      </p:sp>
      <p:sp>
        <p:nvSpPr>
          <p:cNvPr id="3" name="Text Placeholder 2">
            <a:extLst>
              <a:ext uri="{FF2B5EF4-FFF2-40B4-BE49-F238E27FC236}">
                <a16:creationId xmlns:a16="http://schemas.microsoft.com/office/drawing/2014/main" id="{CCA66AD2-F3BF-F6F7-A27C-03DC7660A5C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a:solidFill>
                  <a:schemeClr val="tx1"/>
                </a:solidFill>
              </a:rPr>
              <a:t>The dataset comprises nine interconnected tables: customers</a:t>
            </a:r>
            <a:r>
              <a:rPr lang="en-US" b="0" i="0">
                <a:solidFill>
                  <a:schemeClr val="tx1"/>
                </a:solidFill>
                <a:effectLst/>
              </a:rPr>
              <a:t>, orders, order_items, staffs, stores, categories, products, stocks, and brands. </a:t>
            </a:r>
          </a:p>
          <a:p>
            <a:endParaRPr lang="en-US">
              <a:solidFill>
                <a:schemeClr val="tx1"/>
              </a:solidFill>
            </a:endParaRPr>
          </a:p>
        </p:txBody>
      </p:sp>
      <p:pic>
        <p:nvPicPr>
          <p:cNvPr id="7" name="Picture 6">
            <a:extLst>
              <a:ext uri="{FF2B5EF4-FFF2-40B4-BE49-F238E27FC236}">
                <a16:creationId xmlns:a16="http://schemas.microsoft.com/office/drawing/2014/main" id="{7ED9F300-41C4-C9AE-D6F6-538F03A6A0C4}"/>
              </a:ext>
            </a:extLst>
          </p:cNvPr>
          <p:cNvPicPr>
            <a:picLocks noChangeAspect="1"/>
          </p:cNvPicPr>
          <p:nvPr/>
        </p:nvPicPr>
        <p:blipFill rotWithShape="1">
          <a:blip r:embed="rId2"/>
          <a:srcRect l="27447" r="31977"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8431EB1-05A7-0440-B1E8-23A18E0E14C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PRESENTATION TITLE</a:t>
            </a:r>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6024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DB6-3A9C-0C6C-E253-C3FE011D1C47}"/>
              </a:ext>
            </a:extLst>
          </p:cNvPr>
          <p:cNvSpPr>
            <a:spLocks noGrp="1"/>
          </p:cNvSpPr>
          <p:nvPr>
            <p:ph type="title"/>
          </p:nvPr>
        </p:nvSpPr>
        <p:spPr>
          <a:xfrm>
            <a:off x="374093" y="136525"/>
            <a:ext cx="9779183" cy="809416"/>
          </a:xfrm>
        </p:spPr>
        <p:txBody>
          <a:bodyPr/>
          <a:lstStyle/>
          <a:p>
            <a:r>
              <a:rPr lang="en-US" sz="2400" dirty="0"/>
              <a:t>4. What is the average discount given to a customer </a:t>
            </a:r>
            <a:r>
              <a:rPr lang="en-US" sz="2400" dirty="0" err="1"/>
              <a:t>upto</a:t>
            </a:r>
            <a:r>
              <a:rPr lang="en-US" sz="2400" dirty="0"/>
              <a:t> 2 decimal places?</a:t>
            </a:r>
          </a:p>
        </p:txBody>
      </p:sp>
      <p:sp>
        <p:nvSpPr>
          <p:cNvPr id="3" name="Content Placeholder 2">
            <a:extLst>
              <a:ext uri="{FF2B5EF4-FFF2-40B4-BE49-F238E27FC236}">
                <a16:creationId xmlns:a16="http://schemas.microsoft.com/office/drawing/2014/main" id="{BB35154D-3D55-D803-AFAD-EE29923C41C3}"/>
              </a:ext>
            </a:extLst>
          </p:cNvPr>
          <p:cNvSpPr>
            <a:spLocks noGrp="1"/>
          </p:cNvSpPr>
          <p:nvPr>
            <p:ph idx="1"/>
          </p:nvPr>
        </p:nvSpPr>
        <p:spPr>
          <a:xfrm>
            <a:off x="374093" y="1009291"/>
            <a:ext cx="10572582" cy="5347059"/>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    Explanation:</a:t>
            </a:r>
          </a:p>
          <a:p>
            <a:pPr marL="285750" indent="-285750">
              <a:buFont typeface="Arial" panose="020B0604020202020204" pitchFamily="34" charset="0"/>
              <a:buChar char="•"/>
            </a:pPr>
            <a:r>
              <a:rPr lang="en-US" sz="1800" dirty="0"/>
              <a:t>     It is essential to get the information of what average discounts the customers are getting.</a:t>
            </a:r>
          </a:p>
          <a:p>
            <a:pPr marL="285750" indent="-285750">
              <a:buFont typeface="Arial" panose="020B0604020202020204" pitchFamily="34" charset="0"/>
              <a:buChar char="•"/>
            </a:pPr>
            <a:r>
              <a:rPr lang="en-US" sz="1800" dirty="0"/>
              <a:t>     The ROUND function in SQL is used to round a numeric value to a specified number of decimal places.</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B14366F3-42AD-EE24-E2A6-99CFE7D3797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E5BE155-9EC1-0A4F-B10F-8E2760B8DE6A}"/>
              </a:ext>
            </a:extLst>
          </p:cNvPr>
          <p:cNvSpPr>
            <a:spLocks noGrp="1"/>
          </p:cNvSpPr>
          <p:nvPr>
            <p:ph type="sldNum" sz="quarter" idx="12"/>
          </p:nvPr>
        </p:nvSpPr>
        <p:spPr/>
        <p:txBody>
          <a:bodyPr/>
          <a:lstStyle/>
          <a:p>
            <a:fld id="{294A09A9-5501-47C1-A89A-A340965A2BE2}" type="slidenum">
              <a:rPr lang="en-US" smtClean="0"/>
              <a:pPr/>
              <a:t>30</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B5F1C5E7-C289-B230-37C8-6E93DC69AFFF}"/>
              </a:ext>
            </a:extLst>
          </p:cNvPr>
          <p:cNvPicPr>
            <a:picLocks noChangeAspect="1"/>
          </p:cNvPicPr>
          <p:nvPr/>
        </p:nvPicPr>
        <p:blipFill>
          <a:blip r:embed="rId2"/>
          <a:stretch>
            <a:fillRect/>
          </a:stretch>
        </p:blipFill>
        <p:spPr>
          <a:xfrm>
            <a:off x="462915" y="1395008"/>
            <a:ext cx="7486650" cy="1114425"/>
          </a:xfrm>
          <a:prstGeom prst="rect">
            <a:avLst/>
          </a:prstGeom>
        </p:spPr>
      </p:pic>
      <p:pic>
        <p:nvPicPr>
          <p:cNvPr id="9" name="Picture 8" descr="A black and white screen&#10;&#10;Description automatically generated">
            <a:extLst>
              <a:ext uri="{FF2B5EF4-FFF2-40B4-BE49-F238E27FC236}">
                <a16:creationId xmlns:a16="http://schemas.microsoft.com/office/drawing/2014/main" id="{EDC6F214-A79E-40C4-EF07-72F9454FCBED}"/>
              </a:ext>
            </a:extLst>
          </p:cNvPr>
          <p:cNvPicPr>
            <a:picLocks noChangeAspect="1"/>
          </p:cNvPicPr>
          <p:nvPr/>
        </p:nvPicPr>
        <p:blipFill>
          <a:blip r:embed="rId3"/>
          <a:stretch>
            <a:fillRect/>
          </a:stretch>
        </p:blipFill>
        <p:spPr>
          <a:xfrm>
            <a:off x="462915" y="2895150"/>
            <a:ext cx="11261725" cy="2148840"/>
          </a:xfrm>
          <a:prstGeom prst="rect">
            <a:avLst/>
          </a:prstGeom>
        </p:spPr>
      </p:pic>
    </p:spTree>
    <p:extLst>
      <p:ext uri="{BB962C8B-B14F-4D97-AF65-F5344CB8AC3E}">
        <p14:creationId xmlns:p14="http://schemas.microsoft.com/office/powerpoint/2010/main" val="4029947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CC74-1F93-B5E7-E769-8A6A1AD2658E}"/>
              </a:ext>
            </a:extLst>
          </p:cNvPr>
          <p:cNvSpPr>
            <a:spLocks noGrp="1"/>
          </p:cNvSpPr>
          <p:nvPr>
            <p:ph type="title"/>
          </p:nvPr>
        </p:nvSpPr>
        <p:spPr>
          <a:xfrm>
            <a:off x="511885" y="131667"/>
            <a:ext cx="9779183" cy="520976"/>
          </a:xfrm>
        </p:spPr>
        <p:txBody>
          <a:bodyPr/>
          <a:lstStyle/>
          <a:p>
            <a:r>
              <a:rPr lang="en-US" sz="2400" dirty="0"/>
              <a:t>5. What are the total number of items sold?</a:t>
            </a:r>
          </a:p>
        </p:txBody>
      </p:sp>
      <p:sp>
        <p:nvSpPr>
          <p:cNvPr id="3" name="Content Placeholder 2">
            <a:extLst>
              <a:ext uri="{FF2B5EF4-FFF2-40B4-BE49-F238E27FC236}">
                <a16:creationId xmlns:a16="http://schemas.microsoft.com/office/drawing/2014/main" id="{F5E1EB00-CF27-D00D-F250-4FE955809C3D}"/>
              </a:ext>
            </a:extLst>
          </p:cNvPr>
          <p:cNvSpPr>
            <a:spLocks noGrp="1"/>
          </p:cNvSpPr>
          <p:nvPr>
            <p:ph idx="1"/>
          </p:nvPr>
        </p:nvSpPr>
        <p:spPr>
          <a:xfrm>
            <a:off x="511886" y="741840"/>
            <a:ext cx="9779182" cy="5184507"/>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Use sum function to get total items quantity that is sold.</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CB42C742-B9FD-4932-8507-5F52D549795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5C16521-4D97-66A3-4A5C-684FE1CEC7F3}"/>
              </a:ext>
            </a:extLst>
          </p:cNvPr>
          <p:cNvSpPr>
            <a:spLocks noGrp="1"/>
          </p:cNvSpPr>
          <p:nvPr>
            <p:ph type="sldNum" sz="quarter" idx="12"/>
          </p:nvPr>
        </p:nvSpPr>
        <p:spPr/>
        <p:txBody>
          <a:bodyPr/>
          <a:lstStyle/>
          <a:p>
            <a:fld id="{294A09A9-5501-47C1-A89A-A340965A2BE2}" type="slidenum">
              <a:rPr lang="en-US" smtClean="0"/>
              <a:pPr/>
              <a:t>31</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86678F97-4B64-7537-CDCB-2E6A3ED8D47C}"/>
              </a:ext>
            </a:extLst>
          </p:cNvPr>
          <p:cNvPicPr>
            <a:picLocks noChangeAspect="1"/>
          </p:cNvPicPr>
          <p:nvPr/>
        </p:nvPicPr>
        <p:blipFill>
          <a:blip r:embed="rId2"/>
          <a:stretch>
            <a:fillRect/>
          </a:stretch>
        </p:blipFill>
        <p:spPr>
          <a:xfrm>
            <a:off x="585152" y="1082646"/>
            <a:ext cx="7953375" cy="1143000"/>
          </a:xfrm>
          <a:prstGeom prst="rect">
            <a:avLst/>
          </a:prstGeom>
        </p:spPr>
      </p:pic>
      <p:pic>
        <p:nvPicPr>
          <p:cNvPr id="9" name="Picture 8" descr="A black and white screen&#10;&#10;Description automatically generated with medium confidence">
            <a:extLst>
              <a:ext uri="{FF2B5EF4-FFF2-40B4-BE49-F238E27FC236}">
                <a16:creationId xmlns:a16="http://schemas.microsoft.com/office/drawing/2014/main" id="{7F6BD1BE-2D82-47B3-4898-B6E31D43CBFA}"/>
              </a:ext>
            </a:extLst>
          </p:cNvPr>
          <p:cNvPicPr>
            <a:picLocks noChangeAspect="1"/>
          </p:cNvPicPr>
          <p:nvPr/>
        </p:nvPicPr>
        <p:blipFill>
          <a:blip r:embed="rId3"/>
          <a:stretch>
            <a:fillRect/>
          </a:stretch>
        </p:blipFill>
        <p:spPr>
          <a:xfrm>
            <a:off x="585152" y="2655650"/>
            <a:ext cx="11115040" cy="1976706"/>
          </a:xfrm>
          <a:prstGeom prst="rect">
            <a:avLst/>
          </a:prstGeom>
        </p:spPr>
      </p:pic>
    </p:spTree>
    <p:extLst>
      <p:ext uri="{BB962C8B-B14F-4D97-AF65-F5344CB8AC3E}">
        <p14:creationId xmlns:p14="http://schemas.microsoft.com/office/powerpoint/2010/main" val="38159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E5FA-DAF1-676C-7B25-C083D6CDD34B}"/>
              </a:ext>
            </a:extLst>
          </p:cNvPr>
          <p:cNvSpPr>
            <a:spLocks noGrp="1"/>
          </p:cNvSpPr>
          <p:nvPr>
            <p:ph type="title"/>
          </p:nvPr>
        </p:nvSpPr>
        <p:spPr>
          <a:xfrm>
            <a:off x="374093" y="60385"/>
            <a:ext cx="9779183" cy="826669"/>
          </a:xfrm>
        </p:spPr>
        <p:txBody>
          <a:bodyPr/>
          <a:lstStyle/>
          <a:p>
            <a:r>
              <a:rPr lang="en-US" sz="2400" dirty="0"/>
              <a:t>6. Retrieve all information for customers located in either California (CA) or New York (NY).</a:t>
            </a:r>
          </a:p>
        </p:txBody>
      </p:sp>
      <p:sp>
        <p:nvSpPr>
          <p:cNvPr id="3" name="Content Placeholder 2">
            <a:extLst>
              <a:ext uri="{FF2B5EF4-FFF2-40B4-BE49-F238E27FC236}">
                <a16:creationId xmlns:a16="http://schemas.microsoft.com/office/drawing/2014/main" id="{E8B16B1B-2660-275D-05E4-97BF3169C403}"/>
              </a:ext>
            </a:extLst>
          </p:cNvPr>
          <p:cNvSpPr>
            <a:spLocks noGrp="1"/>
          </p:cNvSpPr>
          <p:nvPr>
            <p:ph idx="1"/>
          </p:nvPr>
        </p:nvSpPr>
        <p:spPr>
          <a:xfrm>
            <a:off x="374093" y="1053924"/>
            <a:ext cx="11211182" cy="5677711"/>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all columns from the "CUSTOMERS" table where the state is either California or New York, filtering the results based on the specified conditions.</a:t>
            </a:r>
          </a:p>
          <a:p>
            <a:endParaRPr lang="en-US" sz="1800" dirty="0"/>
          </a:p>
          <a:p>
            <a:endParaRPr lang="en-US" sz="1800" dirty="0"/>
          </a:p>
        </p:txBody>
      </p:sp>
      <p:sp>
        <p:nvSpPr>
          <p:cNvPr id="5" name="Slide Number Placeholder 4">
            <a:extLst>
              <a:ext uri="{FF2B5EF4-FFF2-40B4-BE49-F238E27FC236}">
                <a16:creationId xmlns:a16="http://schemas.microsoft.com/office/drawing/2014/main" id="{C89EC51A-A8E5-817F-B019-6DFAA8A1B577}"/>
              </a:ext>
            </a:extLst>
          </p:cNvPr>
          <p:cNvSpPr>
            <a:spLocks noGrp="1"/>
          </p:cNvSpPr>
          <p:nvPr>
            <p:ph type="sldNum" sz="quarter" idx="12"/>
          </p:nvPr>
        </p:nvSpPr>
        <p:spPr/>
        <p:txBody>
          <a:bodyPr/>
          <a:lstStyle/>
          <a:p>
            <a:fld id="{294A09A9-5501-47C1-A89A-A340965A2BE2}" type="slidenum">
              <a:rPr lang="en-US" smtClean="0"/>
              <a:pPr/>
              <a:t>32</a:t>
            </a:fld>
            <a:endParaRPr lang="en-US" dirty="0"/>
          </a:p>
        </p:txBody>
      </p:sp>
      <p:pic>
        <p:nvPicPr>
          <p:cNvPr id="7" name="Picture 6" descr="A black background with yellow text&#10;&#10;Description automatically generated">
            <a:extLst>
              <a:ext uri="{FF2B5EF4-FFF2-40B4-BE49-F238E27FC236}">
                <a16:creationId xmlns:a16="http://schemas.microsoft.com/office/drawing/2014/main" id="{C5EDCF87-03D0-380D-F5E7-313B1D9E7458}"/>
              </a:ext>
            </a:extLst>
          </p:cNvPr>
          <p:cNvPicPr>
            <a:picLocks noChangeAspect="1"/>
          </p:cNvPicPr>
          <p:nvPr/>
        </p:nvPicPr>
        <p:blipFill>
          <a:blip r:embed="rId2"/>
          <a:stretch>
            <a:fillRect/>
          </a:stretch>
        </p:blipFill>
        <p:spPr>
          <a:xfrm>
            <a:off x="465772" y="1348740"/>
            <a:ext cx="6200775" cy="104704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A07591A-7D37-9C31-BCF6-06B73A73801D}"/>
              </a:ext>
            </a:extLst>
          </p:cNvPr>
          <p:cNvPicPr>
            <a:picLocks noChangeAspect="1"/>
          </p:cNvPicPr>
          <p:nvPr/>
        </p:nvPicPr>
        <p:blipFill>
          <a:blip r:embed="rId3"/>
          <a:stretch>
            <a:fillRect/>
          </a:stretch>
        </p:blipFill>
        <p:spPr>
          <a:xfrm>
            <a:off x="465772" y="2889684"/>
            <a:ext cx="7479348" cy="2323273"/>
          </a:xfrm>
          <a:prstGeom prst="rect">
            <a:avLst/>
          </a:prstGeom>
        </p:spPr>
      </p:pic>
    </p:spTree>
    <p:extLst>
      <p:ext uri="{BB962C8B-B14F-4D97-AF65-F5344CB8AC3E}">
        <p14:creationId xmlns:p14="http://schemas.microsoft.com/office/powerpoint/2010/main" val="3658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9AF84B-22F6-F5AF-98FC-355B95729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AA6DEAE1-2FF0-9EC3-E134-B7EE6FD78218}"/>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33</a:t>
            </a:fld>
            <a:endParaRPr lang="en-US" dirty="0"/>
          </a:p>
        </p:txBody>
      </p:sp>
      <p:sp>
        <p:nvSpPr>
          <p:cNvPr id="6" name="Title 1">
            <a:extLst>
              <a:ext uri="{FF2B5EF4-FFF2-40B4-BE49-F238E27FC236}">
                <a16:creationId xmlns:a16="http://schemas.microsoft.com/office/drawing/2014/main" id="{1910DAF5-9622-DEF1-5EC2-C1F2DA324795}"/>
              </a:ext>
            </a:extLst>
          </p:cNvPr>
          <p:cNvSpPr>
            <a:spLocks noGrp="1"/>
          </p:cNvSpPr>
          <p:nvPr>
            <p:ph type="title"/>
          </p:nvPr>
        </p:nvSpPr>
        <p:spPr>
          <a:xfrm>
            <a:off x="374093" y="186343"/>
            <a:ext cx="9779183" cy="386721"/>
          </a:xfrm>
        </p:spPr>
        <p:txBody>
          <a:bodyPr>
            <a:normAutofit fontScale="90000"/>
          </a:bodyPr>
          <a:lstStyle/>
          <a:p>
            <a:r>
              <a:rPr lang="en-US" sz="2400" dirty="0"/>
              <a:t>7</a:t>
            </a:r>
            <a:r>
              <a:rPr lang="en-US" sz="2700" dirty="0"/>
              <a:t>. List the products with a Discount Greater Than 15%</a:t>
            </a:r>
          </a:p>
        </p:txBody>
      </p:sp>
      <p:pic>
        <p:nvPicPr>
          <p:cNvPr id="8" name="Picture 7">
            <a:extLst>
              <a:ext uri="{FF2B5EF4-FFF2-40B4-BE49-F238E27FC236}">
                <a16:creationId xmlns:a16="http://schemas.microsoft.com/office/drawing/2014/main" id="{F280794F-D533-8C75-8FFE-53FC96EA606A}"/>
              </a:ext>
            </a:extLst>
          </p:cNvPr>
          <p:cNvPicPr>
            <a:picLocks noChangeAspect="1"/>
          </p:cNvPicPr>
          <p:nvPr/>
        </p:nvPicPr>
        <p:blipFill>
          <a:blip r:embed="rId2"/>
          <a:stretch>
            <a:fillRect/>
          </a:stretch>
        </p:blipFill>
        <p:spPr>
          <a:xfrm>
            <a:off x="174320" y="1138735"/>
            <a:ext cx="11843359" cy="88904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5F4404D-13A3-1B3A-1475-EBC346EF70BE}"/>
              </a:ext>
            </a:extLst>
          </p:cNvPr>
          <p:cNvPicPr>
            <a:picLocks noChangeAspect="1"/>
          </p:cNvPicPr>
          <p:nvPr/>
        </p:nvPicPr>
        <p:blipFill>
          <a:blip r:embed="rId3"/>
          <a:stretch>
            <a:fillRect/>
          </a:stretch>
        </p:blipFill>
        <p:spPr>
          <a:xfrm>
            <a:off x="174320" y="2138254"/>
            <a:ext cx="11828952" cy="3333838"/>
          </a:xfrm>
          <a:prstGeom prst="rect">
            <a:avLst/>
          </a:prstGeom>
        </p:spPr>
      </p:pic>
      <p:sp>
        <p:nvSpPr>
          <p:cNvPr id="3" name="TextBox 2">
            <a:extLst>
              <a:ext uri="{FF2B5EF4-FFF2-40B4-BE49-F238E27FC236}">
                <a16:creationId xmlns:a16="http://schemas.microsoft.com/office/drawing/2014/main" id="{65515543-4EC1-9E6B-B9A7-4BCFEDD052F3}"/>
              </a:ext>
            </a:extLst>
          </p:cNvPr>
          <p:cNvSpPr txBox="1"/>
          <p:nvPr/>
        </p:nvSpPr>
        <p:spPr>
          <a:xfrm>
            <a:off x="466726" y="5551401"/>
            <a:ext cx="10753724" cy="646331"/>
          </a:xfrm>
          <a:prstGeom prst="rect">
            <a:avLst/>
          </a:prstGeom>
          <a:noFill/>
        </p:spPr>
        <p:txBody>
          <a:bodyPr wrap="square">
            <a:spAutoFit/>
          </a:bodyPr>
          <a:lstStyle/>
          <a:p>
            <a:r>
              <a:rPr lang="en-US" sz="1800" dirty="0"/>
              <a:t>Explanation: This SQL query selects all columns from the "</a:t>
            </a:r>
            <a:r>
              <a:rPr lang="en-US" sz="1800" dirty="0" err="1"/>
              <a:t>order_items</a:t>
            </a:r>
            <a:r>
              <a:rPr lang="en-US" sz="1800" dirty="0"/>
              <a:t>" table where the discount is greater than 0.15, filtering and retrieving rows with discounts exceeding the specified threshold.</a:t>
            </a:r>
          </a:p>
        </p:txBody>
      </p:sp>
      <p:sp>
        <p:nvSpPr>
          <p:cNvPr id="9" name="TextBox 8">
            <a:extLst>
              <a:ext uri="{FF2B5EF4-FFF2-40B4-BE49-F238E27FC236}">
                <a16:creationId xmlns:a16="http://schemas.microsoft.com/office/drawing/2014/main" id="{999CDC82-A231-C8FF-2786-12F04EDB1749}"/>
              </a:ext>
            </a:extLst>
          </p:cNvPr>
          <p:cNvSpPr txBox="1"/>
          <p:nvPr/>
        </p:nvSpPr>
        <p:spPr>
          <a:xfrm>
            <a:off x="295275" y="731682"/>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Tree>
    <p:extLst>
      <p:ext uri="{BB962C8B-B14F-4D97-AF65-F5344CB8AC3E}">
        <p14:creationId xmlns:p14="http://schemas.microsoft.com/office/powerpoint/2010/main" val="327285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D8E091-473A-86FD-5DC9-AEFE79792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7639C43E-50E5-357B-1C0A-51E3D7EF47CA}"/>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34</a:t>
            </a:fld>
            <a:endParaRPr lang="en-US" dirty="0"/>
          </a:p>
        </p:txBody>
      </p:sp>
      <p:sp>
        <p:nvSpPr>
          <p:cNvPr id="6" name="Title 1">
            <a:extLst>
              <a:ext uri="{FF2B5EF4-FFF2-40B4-BE49-F238E27FC236}">
                <a16:creationId xmlns:a16="http://schemas.microsoft.com/office/drawing/2014/main" id="{EC52C1AC-8AE5-DBF3-B551-792BA320170B}"/>
              </a:ext>
            </a:extLst>
          </p:cNvPr>
          <p:cNvSpPr>
            <a:spLocks noGrp="1"/>
          </p:cNvSpPr>
          <p:nvPr>
            <p:ph type="title"/>
          </p:nvPr>
        </p:nvSpPr>
        <p:spPr>
          <a:xfrm>
            <a:off x="297893" y="58888"/>
            <a:ext cx="9779183" cy="386721"/>
          </a:xfrm>
        </p:spPr>
        <p:txBody>
          <a:bodyPr>
            <a:normAutofit fontScale="90000"/>
          </a:bodyPr>
          <a:lstStyle/>
          <a:p>
            <a:r>
              <a:rPr lang="en-US" sz="2400" dirty="0"/>
              <a:t>8. Provide the products with zero quantity in the store</a:t>
            </a:r>
          </a:p>
        </p:txBody>
      </p:sp>
      <p:pic>
        <p:nvPicPr>
          <p:cNvPr id="8" name="Picture 7">
            <a:extLst>
              <a:ext uri="{FF2B5EF4-FFF2-40B4-BE49-F238E27FC236}">
                <a16:creationId xmlns:a16="http://schemas.microsoft.com/office/drawing/2014/main" id="{B8C98A3F-5CA4-A6F4-AF5D-1A9EBBD643D4}"/>
              </a:ext>
            </a:extLst>
          </p:cNvPr>
          <p:cNvPicPr>
            <a:picLocks noChangeAspect="1"/>
          </p:cNvPicPr>
          <p:nvPr/>
        </p:nvPicPr>
        <p:blipFill>
          <a:blip r:embed="rId2"/>
          <a:stretch>
            <a:fillRect/>
          </a:stretch>
        </p:blipFill>
        <p:spPr>
          <a:xfrm>
            <a:off x="129566" y="1241011"/>
            <a:ext cx="10366983" cy="90196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8D5E6C4-2548-788D-8BB6-613AF9BABEEB}"/>
              </a:ext>
            </a:extLst>
          </p:cNvPr>
          <p:cNvPicPr>
            <a:picLocks noChangeAspect="1"/>
          </p:cNvPicPr>
          <p:nvPr/>
        </p:nvPicPr>
        <p:blipFill>
          <a:blip r:embed="rId3"/>
          <a:stretch>
            <a:fillRect/>
          </a:stretch>
        </p:blipFill>
        <p:spPr>
          <a:xfrm>
            <a:off x="129566" y="2642591"/>
            <a:ext cx="9623503" cy="2851965"/>
          </a:xfrm>
          <a:prstGeom prst="rect">
            <a:avLst/>
          </a:prstGeom>
        </p:spPr>
      </p:pic>
      <p:sp>
        <p:nvSpPr>
          <p:cNvPr id="3" name="TextBox 2">
            <a:extLst>
              <a:ext uri="{FF2B5EF4-FFF2-40B4-BE49-F238E27FC236}">
                <a16:creationId xmlns:a16="http://schemas.microsoft.com/office/drawing/2014/main" id="{0CEF8ABA-0D2E-D897-9C34-F9AC66477816}"/>
              </a:ext>
            </a:extLst>
          </p:cNvPr>
          <p:cNvSpPr txBox="1"/>
          <p:nvPr/>
        </p:nvSpPr>
        <p:spPr>
          <a:xfrm>
            <a:off x="129566" y="5657671"/>
            <a:ext cx="10976583" cy="646331"/>
          </a:xfrm>
          <a:prstGeom prst="rect">
            <a:avLst/>
          </a:prstGeom>
          <a:noFill/>
        </p:spPr>
        <p:txBody>
          <a:bodyPr wrap="square">
            <a:spAutoFit/>
          </a:bodyPr>
          <a:lstStyle/>
          <a:p>
            <a:r>
              <a:rPr lang="en-US" sz="1800" dirty="0"/>
              <a:t>Explanation: This SQL query selects all columns from the "stocks" table where the quantity is equal to zero, retrieving rows that represent items with no available stock.</a:t>
            </a:r>
          </a:p>
        </p:txBody>
      </p:sp>
      <p:sp>
        <p:nvSpPr>
          <p:cNvPr id="9" name="TextBox 8">
            <a:extLst>
              <a:ext uri="{FF2B5EF4-FFF2-40B4-BE49-F238E27FC236}">
                <a16:creationId xmlns:a16="http://schemas.microsoft.com/office/drawing/2014/main" id="{9B467EE9-E829-A487-8543-49F0FCE5D344}"/>
              </a:ext>
            </a:extLst>
          </p:cNvPr>
          <p:cNvSpPr txBox="1"/>
          <p:nvPr/>
        </p:nvSpPr>
        <p:spPr>
          <a:xfrm>
            <a:off x="129566" y="87167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220C9E32-F4D1-2F9B-89F8-F8D7C9133B8B}"/>
              </a:ext>
            </a:extLst>
          </p:cNvPr>
          <p:cNvSpPr txBox="1"/>
          <p:nvPr/>
        </p:nvSpPr>
        <p:spPr>
          <a:xfrm>
            <a:off x="100991" y="2220911"/>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141387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DCEE83-3D09-7CCA-3EB3-AEB6D29DE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9E793631-393E-1038-115D-A0AE728716FA}"/>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35</a:t>
            </a:fld>
            <a:endParaRPr lang="en-US" dirty="0"/>
          </a:p>
        </p:txBody>
      </p:sp>
      <p:sp>
        <p:nvSpPr>
          <p:cNvPr id="6" name="Title 1">
            <a:extLst>
              <a:ext uri="{FF2B5EF4-FFF2-40B4-BE49-F238E27FC236}">
                <a16:creationId xmlns:a16="http://schemas.microsoft.com/office/drawing/2014/main" id="{9417AF44-FB2A-6CA2-8F80-3A2439DFC587}"/>
              </a:ext>
            </a:extLst>
          </p:cNvPr>
          <p:cNvSpPr>
            <a:spLocks noGrp="1"/>
          </p:cNvSpPr>
          <p:nvPr>
            <p:ph type="title"/>
          </p:nvPr>
        </p:nvSpPr>
        <p:spPr>
          <a:xfrm>
            <a:off x="297893" y="58888"/>
            <a:ext cx="9779183" cy="386721"/>
          </a:xfrm>
        </p:spPr>
        <p:txBody>
          <a:bodyPr>
            <a:normAutofit fontScale="90000"/>
          </a:bodyPr>
          <a:lstStyle/>
          <a:p>
            <a:r>
              <a:rPr lang="en-US" sz="2400" dirty="0"/>
              <a:t>9. Provide the products Sold in Quantities Greater Than 20</a:t>
            </a:r>
          </a:p>
        </p:txBody>
      </p:sp>
      <p:pic>
        <p:nvPicPr>
          <p:cNvPr id="8" name="Picture 7">
            <a:extLst>
              <a:ext uri="{FF2B5EF4-FFF2-40B4-BE49-F238E27FC236}">
                <a16:creationId xmlns:a16="http://schemas.microsoft.com/office/drawing/2014/main" id="{37A87216-7647-CA86-60C1-FDCF8FD6F0EE}"/>
              </a:ext>
            </a:extLst>
          </p:cNvPr>
          <p:cNvPicPr>
            <a:picLocks noChangeAspect="1"/>
          </p:cNvPicPr>
          <p:nvPr/>
        </p:nvPicPr>
        <p:blipFill>
          <a:blip r:embed="rId2"/>
          <a:stretch>
            <a:fillRect/>
          </a:stretch>
        </p:blipFill>
        <p:spPr>
          <a:xfrm>
            <a:off x="171145" y="1335614"/>
            <a:ext cx="9779183" cy="119273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55B3901-8CA0-6E62-4960-5B69540EDF1D}"/>
              </a:ext>
            </a:extLst>
          </p:cNvPr>
          <p:cNvPicPr>
            <a:picLocks noChangeAspect="1"/>
          </p:cNvPicPr>
          <p:nvPr/>
        </p:nvPicPr>
        <p:blipFill>
          <a:blip r:embed="rId3"/>
          <a:stretch>
            <a:fillRect/>
          </a:stretch>
        </p:blipFill>
        <p:spPr>
          <a:xfrm>
            <a:off x="171145" y="3070364"/>
            <a:ext cx="9782480" cy="2654516"/>
          </a:xfrm>
          <a:prstGeom prst="rect">
            <a:avLst/>
          </a:prstGeom>
        </p:spPr>
      </p:pic>
      <p:sp>
        <p:nvSpPr>
          <p:cNvPr id="3" name="TextBox 2">
            <a:extLst>
              <a:ext uri="{FF2B5EF4-FFF2-40B4-BE49-F238E27FC236}">
                <a16:creationId xmlns:a16="http://schemas.microsoft.com/office/drawing/2014/main" id="{A1E43B7E-C23E-E0F4-3177-FB760AD669AF}"/>
              </a:ext>
            </a:extLst>
          </p:cNvPr>
          <p:cNvSpPr txBox="1"/>
          <p:nvPr/>
        </p:nvSpPr>
        <p:spPr>
          <a:xfrm>
            <a:off x="171145" y="5803810"/>
            <a:ext cx="10782299" cy="646331"/>
          </a:xfrm>
          <a:prstGeom prst="rect">
            <a:avLst/>
          </a:prstGeom>
          <a:noFill/>
        </p:spPr>
        <p:txBody>
          <a:bodyPr wrap="square">
            <a:spAutoFit/>
          </a:bodyPr>
          <a:lstStyle/>
          <a:p>
            <a:r>
              <a:rPr lang="en-US" sz="1800" dirty="0"/>
              <a:t>Explanation: This SQL query retrieves the </a:t>
            </a:r>
            <a:r>
              <a:rPr lang="en-US" sz="1800" dirty="0" err="1"/>
              <a:t>product_id</a:t>
            </a:r>
            <a:r>
              <a:rPr lang="en-US" sz="1800" dirty="0"/>
              <a:t> and quantity from the 'sales' table where the </a:t>
            </a:r>
            <a:r>
              <a:rPr lang="en-US" sz="1800" dirty="0" err="1"/>
              <a:t>store_id</a:t>
            </a:r>
            <a:r>
              <a:rPr lang="en-US" sz="1800" dirty="0"/>
              <a:t> is 1 and the quantity is greater than 20. It filters sales data based on specified conditions.</a:t>
            </a:r>
            <a:endParaRPr lang="en-US" dirty="0"/>
          </a:p>
        </p:txBody>
      </p:sp>
      <p:sp>
        <p:nvSpPr>
          <p:cNvPr id="9" name="TextBox 8">
            <a:extLst>
              <a:ext uri="{FF2B5EF4-FFF2-40B4-BE49-F238E27FC236}">
                <a16:creationId xmlns:a16="http://schemas.microsoft.com/office/drawing/2014/main" id="{6B308EFF-D64D-429E-9489-399A41CF9E7C}"/>
              </a:ext>
            </a:extLst>
          </p:cNvPr>
          <p:cNvSpPr txBox="1"/>
          <p:nvPr/>
        </p:nvSpPr>
        <p:spPr>
          <a:xfrm>
            <a:off x="171145" y="8534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F0CFD961-6408-841C-008D-789E561C5C07}"/>
              </a:ext>
            </a:extLst>
          </p:cNvPr>
          <p:cNvSpPr txBox="1"/>
          <p:nvPr/>
        </p:nvSpPr>
        <p:spPr>
          <a:xfrm>
            <a:off x="171145" y="2661567"/>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182039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8607-F063-811E-A97D-0821D1027082}"/>
              </a:ext>
            </a:extLst>
          </p:cNvPr>
          <p:cNvSpPr>
            <a:spLocks noGrp="1"/>
          </p:cNvSpPr>
          <p:nvPr>
            <p:ph type="title"/>
          </p:nvPr>
        </p:nvSpPr>
        <p:spPr>
          <a:xfrm>
            <a:off x="270345" y="136525"/>
            <a:ext cx="9779183" cy="861174"/>
          </a:xfrm>
        </p:spPr>
        <p:txBody>
          <a:bodyPr/>
          <a:lstStyle/>
          <a:p>
            <a:r>
              <a:rPr lang="en-US" sz="2400" dirty="0"/>
              <a:t>10. Retrieve all information for products whose names start with the letter 'T'.</a:t>
            </a:r>
          </a:p>
        </p:txBody>
      </p:sp>
      <p:sp>
        <p:nvSpPr>
          <p:cNvPr id="3" name="Content Placeholder 2">
            <a:extLst>
              <a:ext uri="{FF2B5EF4-FFF2-40B4-BE49-F238E27FC236}">
                <a16:creationId xmlns:a16="http://schemas.microsoft.com/office/drawing/2014/main" id="{FAAE2AAC-6E07-BF94-7F87-6954B3CCFC79}"/>
              </a:ext>
            </a:extLst>
          </p:cNvPr>
          <p:cNvSpPr>
            <a:spLocks noGrp="1"/>
          </p:cNvSpPr>
          <p:nvPr>
            <p:ph idx="1"/>
          </p:nvPr>
        </p:nvSpPr>
        <p:spPr>
          <a:xfrm>
            <a:off x="374094" y="1078270"/>
            <a:ext cx="11064532" cy="5098243"/>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all columns from the "PRODUCTS" table where the product name begins with the letter 'T', using the LIKE operator with a pattern match.</a:t>
            </a:r>
          </a:p>
          <a:p>
            <a:endParaRPr lang="en-US" sz="1800" dirty="0"/>
          </a:p>
          <a:p>
            <a:endParaRPr lang="en-US" sz="1800" dirty="0"/>
          </a:p>
        </p:txBody>
      </p:sp>
      <p:sp>
        <p:nvSpPr>
          <p:cNvPr id="5" name="Slide Number Placeholder 4">
            <a:extLst>
              <a:ext uri="{FF2B5EF4-FFF2-40B4-BE49-F238E27FC236}">
                <a16:creationId xmlns:a16="http://schemas.microsoft.com/office/drawing/2014/main" id="{9768CDA3-9511-2064-9336-AE3EF27B37B9}"/>
              </a:ext>
            </a:extLst>
          </p:cNvPr>
          <p:cNvSpPr>
            <a:spLocks noGrp="1"/>
          </p:cNvSpPr>
          <p:nvPr>
            <p:ph type="sldNum" sz="quarter" idx="12"/>
          </p:nvPr>
        </p:nvSpPr>
        <p:spPr/>
        <p:txBody>
          <a:bodyPr/>
          <a:lstStyle/>
          <a:p>
            <a:fld id="{294A09A9-5501-47C1-A89A-A340965A2BE2}" type="slidenum">
              <a:rPr lang="en-US" smtClean="0"/>
              <a:pPr/>
              <a:t>36</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E4D9865A-A841-19F5-BDDC-1AB2029214DD}"/>
              </a:ext>
            </a:extLst>
          </p:cNvPr>
          <p:cNvPicPr>
            <a:picLocks noChangeAspect="1"/>
          </p:cNvPicPr>
          <p:nvPr/>
        </p:nvPicPr>
        <p:blipFill>
          <a:blip r:embed="rId2"/>
          <a:stretch>
            <a:fillRect/>
          </a:stretch>
        </p:blipFill>
        <p:spPr>
          <a:xfrm>
            <a:off x="479126" y="1421022"/>
            <a:ext cx="5143500" cy="10806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56BE043-6E22-85C3-AA51-853FDBA648D2}"/>
              </a:ext>
            </a:extLst>
          </p:cNvPr>
          <p:cNvPicPr>
            <a:picLocks noChangeAspect="1"/>
          </p:cNvPicPr>
          <p:nvPr/>
        </p:nvPicPr>
        <p:blipFill>
          <a:blip r:embed="rId3"/>
          <a:stretch>
            <a:fillRect/>
          </a:stretch>
        </p:blipFill>
        <p:spPr>
          <a:xfrm>
            <a:off x="479126" y="2844412"/>
            <a:ext cx="7427343" cy="2325687"/>
          </a:xfrm>
          <a:prstGeom prst="rect">
            <a:avLst/>
          </a:prstGeom>
        </p:spPr>
      </p:pic>
    </p:spTree>
    <p:extLst>
      <p:ext uri="{BB962C8B-B14F-4D97-AF65-F5344CB8AC3E}">
        <p14:creationId xmlns:p14="http://schemas.microsoft.com/office/powerpoint/2010/main" val="299683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2A2F-759E-2EED-FF94-00B3B664B545}"/>
              </a:ext>
            </a:extLst>
          </p:cNvPr>
          <p:cNvSpPr>
            <a:spLocks noGrp="1"/>
          </p:cNvSpPr>
          <p:nvPr>
            <p:ph type="title"/>
          </p:nvPr>
        </p:nvSpPr>
        <p:spPr>
          <a:xfrm>
            <a:off x="537572" y="136525"/>
            <a:ext cx="9779183" cy="520976"/>
          </a:xfrm>
        </p:spPr>
        <p:txBody>
          <a:bodyPr/>
          <a:lstStyle/>
          <a:p>
            <a:r>
              <a:rPr lang="en-US" sz="2400" dirty="0"/>
              <a:t>11. Provide the product id whose discount is less than 20%?</a:t>
            </a:r>
          </a:p>
        </p:txBody>
      </p:sp>
      <p:sp>
        <p:nvSpPr>
          <p:cNvPr id="3" name="Content Placeholder 2">
            <a:extLst>
              <a:ext uri="{FF2B5EF4-FFF2-40B4-BE49-F238E27FC236}">
                <a16:creationId xmlns:a16="http://schemas.microsoft.com/office/drawing/2014/main" id="{78F49FDE-775E-CE82-F617-07912C056693}"/>
              </a:ext>
            </a:extLst>
          </p:cNvPr>
          <p:cNvSpPr>
            <a:spLocks noGrp="1"/>
          </p:cNvSpPr>
          <p:nvPr>
            <p:ph idx="1"/>
          </p:nvPr>
        </p:nvSpPr>
        <p:spPr>
          <a:xfrm>
            <a:off x="537572" y="766761"/>
            <a:ext cx="11400427" cy="5589589"/>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r>
              <a:rPr lang="en-US" sz="1800" dirty="0"/>
              <a:t>Explanation:</a:t>
            </a:r>
          </a:p>
          <a:p>
            <a:pPr marL="285750" indent="-285750">
              <a:buFont typeface="Arial" panose="020B0604020202020204" pitchFamily="34" charset="0"/>
              <a:buChar char="•"/>
            </a:pPr>
            <a:r>
              <a:rPr lang="en-US" sz="1800" dirty="0"/>
              <a:t>This is important because it will indicate what all products have the low discount to buy.</a:t>
            </a:r>
          </a:p>
          <a:p>
            <a:pPr marL="0" indent="0">
              <a:buNone/>
            </a:pPr>
            <a:endParaRPr lang="en-US" sz="1800" dirty="0"/>
          </a:p>
          <a:p>
            <a:endParaRPr lang="en-US" sz="1800" dirty="0"/>
          </a:p>
        </p:txBody>
      </p:sp>
      <p:sp>
        <p:nvSpPr>
          <p:cNvPr id="4" name="Footer Placeholder 3">
            <a:extLst>
              <a:ext uri="{FF2B5EF4-FFF2-40B4-BE49-F238E27FC236}">
                <a16:creationId xmlns:a16="http://schemas.microsoft.com/office/drawing/2014/main" id="{1351A0DF-1CCF-73BD-09BF-7F65A48CAE5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0CB8859-CF15-9245-21D7-FDCD1153C7B8}"/>
              </a:ext>
            </a:extLst>
          </p:cNvPr>
          <p:cNvSpPr>
            <a:spLocks noGrp="1"/>
          </p:cNvSpPr>
          <p:nvPr>
            <p:ph type="sldNum" sz="quarter" idx="12"/>
          </p:nvPr>
        </p:nvSpPr>
        <p:spPr/>
        <p:txBody>
          <a:bodyPr/>
          <a:lstStyle/>
          <a:p>
            <a:fld id="{294A09A9-5501-47C1-A89A-A340965A2BE2}" type="slidenum">
              <a:rPr lang="en-US" smtClean="0"/>
              <a:pPr/>
              <a:t>37</a:t>
            </a:fld>
            <a:endParaRPr lang="en-US" dirty="0"/>
          </a:p>
        </p:txBody>
      </p:sp>
      <p:pic>
        <p:nvPicPr>
          <p:cNvPr id="9" name="Picture 8" descr="A black and white screen with a number of text&#10;&#10;Description automatically generated with medium confidence">
            <a:extLst>
              <a:ext uri="{FF2B5EF4-FFF2-40B4-BE49-F238E27FC236}">
                <a16:creationId xmlns:a16="http://schemas.microsoft.com/office/drawing/2014/main" id="{B566A311-0303-885E-C7B0-2659738CAFE0}"/>
              </a:ext>
            </a:extLst>
          </p:cNvPr>
          <p:cNvPicPr>
            <a:picLocks noChangeAspect="1"/>
          </p:cNvPicPr>
          <p:nvPr/>
        </p:nvPicPr>
        <p:blipFill>
          <a:blip r:embed="rId2"/>
          <a:stretch>
            <a:fillRect/>
          </a:stretch>
        </p:blipFill>
        <p:spPr>
          <a:xfrm>
            <a:off x="621982" y="2633048"/>
            <a:ext cx="10147618" cy="1899047"/>
          </a:xfrm>
          <a:prstGeom prst="rect">
            <a:avLst/>
          </a:prstGeom>
        </p:spPr>
      </p:pic>
      <p:pic>
        <p:nvPicPr>
          <p:cNvPr id="11" name="Picture 10">
            <a:extLst>
              <a:ext uri="{FF2B5EF4-FFF2-40B4-BE49-F238E27FC236}">
                <a16:creationId xmlns:a16="http://schemas.microsoft.com/office/drawing/2014/main" id="{D0E5CCEC-1674-13DB-F5F6-92F5991D9685}"/>
              </a:ext>
            </a:extLst>
          </p:cNvPr>
          <p:cNvPicPr>
            <a:picLocks noChangeAspect="1"/>
          </p:cNvPicPr>
          <p:nvPr/>
        </p:nvPicPr>
        <p:blipFill>
          <a:blip r:embed="rId3"/>
          <a:stretch>
            <a:fillRect/>
          </a:stretch>
        </p:blipFill>
        <p:spPr>
          <a:xfrm>
            <a:off x="621982" y="1192431"/>
            <a:ext cx="9286875" cy="1133475"/>
          </a:xfrm>
          <a:prstGeom prst="rect">
            <a:avLst/>
          </a:prstGeom>
        </p:spPr>
      </p:pic>
    </p:spTree>
    <p:extLst>
      <p:ext uri="{BB962C8B-B14F-4D97-AF65-F5344CB8AC3E}">
        <p14:creationId xmlns:p14="http://schemas.microsoft.com/office/powerpoint/2010/main" val="415504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6B3C-79EB-2B64-111E-DCB027FA0927}"/>
              </a:ext>
            </a:extLst>
          </p:cNvPr>
          <p:cNvSpPr>
            <a:spLocks noGrp="1"/>
          </p:cNvSpPr>
          <p:nvPr>
            <p:ph type="title"/>
          </p:nvPr>
        </p:nvSpPr>
        <p:spPr>
          <a:xfrm>
            <a:off x="374093" y="136525"/>
            <a:ext cx="9779183" cy="520976"/>
          </a:xfrm>
        </p:spPr>
        <p:txBody>
          <a:bodyPr/>
          <a:lstStyle/>
          <a:p>
            <a:r>
              <a:rPr lang="en-US" sz="2400" dirty="0"/>
              <a:t>12. What is the average of final value of sales greater than 1000?</a:t>
            </a:r>
          </a:p>
        </p:txBody>
      </p:sp>
      <p:sp>
        <p:nvSpPr>
          <p:cNvPr id="3" name="Content Placeholder 2">
            <a:extLst>
              <a:ext uri="{FF2B5EF4-FFF2-40B4-BE49-F238E27FC236}">
                <a16:creationId xmlns:a16="http://schemas.microsoft.com/office/drawing/2014/main" id="{D6E22262-2A67-65CA-D833-D3076626BFA2}"/>
              </a:ext>
            </a:extLst>
          </p:cNvPr>
          <p:cNvSpPr>
            <a:spLocks noGrp="1"/>
          </p:cNvSpPr>
          <p:nvPr>
            <p:ph idx="1"/>
          </p:nvPr>
        </p:nvSpPr>
        <p:spPr>
          <a:xfrm>
            <a:off x="374094" y="787081"/>
            <a:ext cx="11309906" cy="5934394"/>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r>
              <a:rPr lang="en-US" sz="1800" dirty="0"/>
              <a:t>This information is important because it will indicate the value of sales more than 1000.</a:t>
            </a:r>
          </a:p>
          <a:p>
            <a:endParaRPr lang="en-US" sz="1800" dirty="0"/>
          </a:p>
          <a:p>
            <a:endParaRPr lang="en-US" sz="1800" dirty="0"/>
          </a:p>
        </p:txBody>
      </p:sp>
      <p:sp>
        <p:nvSpPr>
          <p:cNvPr id="4" name="Footer Placeholder 3">
            <a:extLst>
              <a:ext uri="{FF2B5EF4-FFF2-40B4-BE49-F238E27FC236}">
                <a16:creationId xmlns:a16="http://schemas.microsoft.com/office/drawing/2014/main" id="{94D16CBD-A57C-13B7-F151-B25AFF10B56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073B75E-EF50-74CF-9B11-A1406ADB2828}"/>
              </a:ext>
            </a:extLst>
          </p:cNvPr>
          <p:cNvSpPr>
            <a:spLocks noGrp="1"/>
          </p:cNvSpPr>
          <p:nvPr>
            <p:ph type="sldNum" sz="quarter" idx="12"/>
          </p:nvPr>
        </p:nvSpPr>
        <p:spPr/>
        <p:txBody>
          <a:bodyPr/>
          <a:lstStyle/>
          <a:p>
            <a:fld id="{294A09A9-5501-47C1-A89A-A340965A2BE2}" type="slidenum">
              <a:rPr lang="en-US" smtClean="0"/>
              <a:pPr/>
              <a:t>38</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A57C10B2-98CC-9234-5151-590BBC35A1D9}"/>
              </a:ext>
            </a:extLst>
          </p:cNvPr>
          <p:cNvPicPr>
            <a:picLocks noChangeAspect="1"/>
          </p:cNvPicPr>
          <p:nvPr/>
        </p:nvPicPr>
        <p:blipFill>
          <a:blip r:embed="rId2"/>
          <a:stretch>
            <a:fillRect/>
          </a:stretch>
        </p:blipFill>
        <p:spPr>
          <a:xfrm>
            <a:off x="374093" y="1161415"/>
            <a:ext cx="9839325" cy="1466850"/>
          </a:xfrm>
          <a:prstGeom prst="rect">
            <a:avLst/>
          </a:prstGeom>
        </p:spPr>
      </p:pic>
      <p:pic>
        <p:nvPicPr>
          <p:cNvPr id="9" name="Picture 8" descr="A black and white screen&#10;&#10;Description automatically generated">
            <a:extLst>
              <a:ext uri="{FF2B5EF4-FFF2-40B4-BE49-F238E27FC236}">
                <a16:creationId xmlns:a16="http://schemas.microsoft.com/office/drawing/2014/main" id="{0C738774-72AE-BCD4-7948-EAB1B453E571}"/>
              </a:ext>
            </a:extLst>
          </p:cNvPr>
          <p:cNvPicPr>
            <a:picLocks noChangeAspect="1"/>
          </p:cNvPicPr>
          <p:nvPr/>
        </p:nvPicPr>
        <p:blipFill>
          <a:blip r:embed="rId3"/>
          <a:stretch>
            <a:fillRect/>
          </a:stretch>
        </p:blipFill>
        <p:spPr>
          <a:xfrm>
            <a:off x="374092" y="3002599"/>
            <a:ext cx="11309905" cy="2324149"/>
          </a:xfrm>
          <a:prstGeom prst="rect">
            <a:avLst/>
          </a:prstGeom>
        </p:spPr>
      </p:pic>
    </p:spTree>
    <p:extLst>
      <p:ext uri="{BB962C8B-B14F-4D97-AF65-F5344CB8AC3E}">
        <p14:creationId xmlns:p14="http://schemas.microsoft.com/office/powerpoint/2010/main" val="3786724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C0CE58-CE2B-9D32-B09C-CED3D7FB5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BBD6E494-03F9-EA1D-8742-8EE8821E4240}"/>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39</a:t>
            </a:fld>
            <a:endParaRPr lang="en-US" dirty="0"/>
          </a:p>
        </p:txBody>
      </p:sp>
      <p:sp>
        <p:nvSpPr>
          <p:cNvPr id="6" name="Title 1">
            <a:extLst>
              <a:ext uri="{FF2B5EF4-FFF2-40B4-BE49-F238E27FC236}">
                <a16:creationId xmlns:a16="http://schemas.microsoft.com/office/drawing/2014/main" id="{CB942912-2F80-5246-9AF9-3CE63C0AB86D}"/>
              </a:ext>
            </a:extLst>
          </p:cNvPr>
          <p:cNvSpPr>
            <a:spLocks noGrp="1"/>
          </p:cNvSpPr>
          <p:nvPr>
            <p:ph type="title"/>
          </p:nvPr>
        </p:nvSpPr>
        <p:spPr>
          <a:xfrm>
            <a:off x="297893" y="58888"/>
            <a:ext cx="9779183" cy="386721"/>
          </a:xfrm>
        </p:spPr>
        <p:txBody>
          <a:bodyPr>
            <a:normAutofit fontScale="90000"/>
          </a:bodyPr>
          <a:lstStyle/>
          <a:p>
            <a:r>
              <a:rPr lang="en-US" sz="2400" dirty="0"/>
              <a:t>13. What is the count of customers by state?</a:t>
            </a:r>
          </a:p>
        </p:txBody>
      </p:sp>
      <p:pic>
        <p:nvPicPr>
          <p:cNvPr id="9" name="Picture 8" descr="A screenshot of a video game&#10;&#10;Description automatically generated">
            <a:extLst>
              <a:ext uri="{FF2B5EF4-FFF2-40B4-BE49-F238E27FC236}">
                <a16:creationId xmlns:a16="http://schemas.microsoft.com/office/drawing/2014/main" id="{4B648675-DEC2-A9D3-71A0-51DF6BC3EC4F}"/>
              </a:ext>
            </a:extLst>
          </p:cNvPr>
          <p:cNvPicPr>
            <a:picLocks noChangeAspect="1"/>
          </p:cNvPicPr>
          <p:nvPr/>
        </p:nvPicPr>
        <p:blipFill>
          <a:blip r:embed="rId2"/>
          <a:stretch>
            <a:fillRect/>
          </a:stretch>
        </p:blipFill>
        <p:spPr>
          <a:xfrm>
            <a:off x="224959" y="1429434"/>
            <a:ext cx="11413787" cy="3352800"/>
          </a:xfrm>
          <a:prstGeom prst="rect">
            <a:avLst/>
          </a:prstGeom>
        </p:spPr>
      </p:pic>
      <p:sp>
        <p:nvSpPr>
          <p:cNvPr id="3" name="TextBox 2">
            <a:extLst>
              <a:ext uri="{FF2B5EF4-FFF2-40B4-BE49-F238E27FC236}">
                <a16:creationId xmlns:a16="http://schemas.microsoft.com/office/drawing/2014/main" id="{5CA0F27F-3DBD-5741-854C-2DAC01750AF6}"/>
              </a:ext>
            </a:extLst>
          </p:cNvPr>
          <p:cNvSpPr txBox="1"/>
          <p:nvPr/>
        </p:nvSpPr>
        <p:spPr>
          <a:xfrm>
            <a:off x="381001" y="5156021"/>
            <a:ext cx="10639424" cy="646331"/>
          </a:xfrm>
          <a:prstGeom prst="rect">
            <a:avLst/>
          </a:prstGeom>
          <a:noFill/>
        </p:spPr>
        <p:txBody>
          <a:bodyPr wrap="square">
            <a:spAutoFit/>
          </a:bodyPr>
          <a:lstStyle/>
          <a:p>
            <a:r>
              <a:rPr lang="en-US" sz="1800" dirty="0"/>
              <a:t>Explanation: This SQL query retrieves the count of customers for each unique state from the "customers" table, grouping the results by state. It provides a summary of the total customers in each state.</a:t>
            </a:r>
            <a:endParaRPr lang="en-US" dirty="0"/>
          </a:p>
        </p:txBody>
      </p:sp>
      <p:sp>
        <p:nvSpPr>
          <p:cNvPr id="8" name="TextBox 7">
            <a:extLst>
              <a:ext uri="{FF2B5EF4-FFF2-40B4-BE49-F238E27FC236}">
                <a16:creationId xmlns:a16="http://schemas.microsoft.com/office/drawing/2014/main" id="{A8A94AA6-FD9A-50DA-4D42-FE139EB90047}"/>
              </a:ext>
            </a:extLst>
          </p:cNvPr>
          <p:cNvSpPr txBox="1"/>
          <p:nvPr/>
        </p:nvSpPr>
        <p:spPr>
          <a:xfrm>
            <a:off x="381001" y="960643"/>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Tree>
    <p:extLst>
      <p:ext uri="{BB962C8B-B14F-4D97-AF65-F5344CB8AC3E}">
        <p14:creationId xmlns:p14="http://schemas.microsoft.com/office/powerpoint/2010/main" val="109951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dirty="0">
                <a:solidFill>
                  <a:schemeClr val="accent1">
                    <a:lumMod val="50000"/>
                  </a:schemeClr>
                </a:solidFill>
              </a:rPr>
              <a:t>Dataset - </a:t>
            </a:r>
            <a:r>
              <a:rPr lang="en-IN" b="1" i="0" dirty="0">
                <a:solidFill>
                  <a:schemeClr val="accent1">
                    <a:lumMod val="75000"/>
                  </a:schemeClr>
                </a:solidFill>
                <a:effectLst/>
                <a:latin typeface="zeitung"/>
              </a:rPr>
              <a:t>Bike Store Exploratory</a:t>
            </a:r>
            <a:endParaRPr lang="en-US" dirty="0">
              <a:solidFill>
                <a:schemeClr val="accent1">
                  <a:lumMod val="75000"/>
                </a:schemeClr>
              </a:solidFill>
            </a:endParaRPr>
          </a:p>
        </p:txBody>
      </p:sp>
      <p:pic>
        <p:nvPicPr>
          <p:cNvPr id="7" name="Picture 6">
            <a:extLst>
              <a:ext uri="{FF2B5EF4-FFF2-40B4-BE49-F238E27FC236}">
                <a16:creationId xmlns:a16="http://schemas.microsoft.com/office/drawing/2014/main" id="{EC282B31-F0B0-ECA3-B232-B86596178564}"/>
              </a:ext>
            </a:extLst>
          </p:cNvPr>
          <p:cNvPicPr>
            <a:picLocks noChangeAspect="1"/>
          </p:cNvPicPr>
          <p:nvPr/>
        </p:nvPicPr>
        <p:blipFill>
          <a:blip r:embed="rId2"/>
          <a:stretch>
            <a:fillRect/>
          </a:stretch>
        </p:blipFill>
        <p:spPr>
          <a:xfrm>
            <a:off x="3130430" y="2708294"/>
            <a:ext cx="2643636" cy="2828613"/>
          </a:xfrm>
          <a:prstGeom prst="rect">
            <a:avLst/>
          </a:prstGeom>
          <a:noFill/>
        </p:spPr>
      </p:pic>
      <p:sp>
        <p:nvSpPr>
          <p:cNvPr id="12" name="Content Placeholder 5">
            <a:extLst>
              <a:ext uri="{FF2B5EF4-FFF2-40B4-BE49-F238E27FC236}">
                <a16:creationId xmlns:a16="http://schemas.microsoft.com/office/drawing/2014/main" id="{E0376506-7B3E-125A-9E3C-D959420E8571}"/>
              </a:ext>
            </a:extLst>
          </p:cNvPr>
          <p:cNvSpPr>
            <a:spLocks noGrp="1"/>
          </p:cNvSpPr>
          <p:nvPr>
            <p:ph idx="11"/>
          </p:nvPr>
        </p:nvSpPr>
        <p:spPr>
          <a:xfrm>
            <a:off x="1167493" y="2003804"/>
            <a:ext cx="3173278" cy="522514"/>
          </a:xfrm>
        </p:spPr>
        <p:txBody>
          <a:bodyPr/>
          <a:lstStyle/>
          <a:p>
            <a:r>
              <a:rPr lang="en-US" sz="2000" dirty="0"/>
              <a:t>Our data tables comprises of following sets:</a:t>
            </a:r>
          </a:p>
        </p:txBody>
      </p:sp>
      <p:sp>
        <p:nvSpPr>
          <p:cNvPr id="14" name="Content Placeholder 6">
            <a:extLst>
              <a:ext uri="{FF2B5EF4-FFF2-40B4-BE49-F238E27FC236}">
                <a16:creationId xmlns:a16="http://schemas.microsoft.com/office/drawing/2014/main" id="{FD171332-1EA0-2B42-225C-5986192B2287}"/>
              </a:ext>
            </a:extLst>
          </p:cNvPr>
          <p:cNvSpPr>
            <a:spLocks noGrp="1"/>
          </p:cNvSpPr>
          <p:nvPr>
            <p:ph idx="12"/>
          </p:nvPr>
        </p:nvSpPr>
        <p:spPr>
          <a:xfrm>
            <a:off x="6440237" y="2008578"/>
            <a:ext cx="3426325" cy="522514"/>
          </a:xfrm>
        </p:spPr>
        <p:txBody>
          <a:bodyPr/>
          <a:lstStyle/>
          <a:p>
            <a:r>
              <a:rPr lang="en-US" sz="2000" i="0" dirty="0">
                <a:effectLst/>
              </a:rPr>
              <a:t>The brands table stores the brand’s information of bikes:</a:t>
            </a:r>
            <a:endParaRPr lang="en-US" sz="2000" dirty="0"/>
          </a:p>
          <a:p>
            <a:endParaRPr lang="en-US" sz="2000" dirty="0"/>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pic>
        <p:nvPicPr>
          <p:cNvPr id="10" name="Content Placeholder 9">
            <a:extLst>
              <a:ext uri="{FF2B5EF4-FFF2-40B4-BE49-F238E27FC236}">
                <a16:creationId xmlns:a16="http://schemas.microsoft.com/office/drawing/2014/main" id="{6066BC77-7AB2-8F9F-246F-4917AA2DD740}"/>
              </a:ext>
            </a:extLst>
          </p:cNvPr>
          <p:cNvPicPr>
            <a:picLocks noGrp="1" noChangeAspect="1"/>
          </p:cNvPicPr>
          <p:nvPr>
            <p:ph idx="10"/>
          </p:nvPr>
        </p:nvPicPr>
        <p:blipFill>
          <a:blip r:embed="rId3"/>
          <a:stretch>
            <a:fillRect/>
          </a:stretch>
        </p:blipFill>
        <p:spPr>
          <a:xfrm>
            <a:off x="8065867" y="2707982"/>
            <a:ext cx="2638405" cy="2828925"/>
          </a:xfrm>
          <a:prstGeom prst="rect">
            <a:avLst/>
          </a:prstGeom>
        </p:spPr>
      </p:pic>
    </p:spTree>
    <p:extLst>
      <p:ext uri="{BB962C8B-B14F-4D97-AF65-F5344CB8AC3E}">
        <p14:creationId xmlns:p14="http://schemas.microsoft.com/office/powerpoint/2010/main" val="3826326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E89C6F-C98A-D949-8CE6-A35667D78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9B6D834-A8C7-F55E-7551-16949F1410F6}"/>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40</a:t>
            </a:fld>
            <a:endParaRPr lang="en-US" dirty="0"/>
          </a:p>
        </p:txBody>
      </p:sp>
      <p:sp>
        <p:nvSpPr>
          <p:cNvPr id="6" name="Title 1">
            <a:extLst>
              <a:ext uri="{FF2B5EF4-FFF2-40B4-BE49-F238E27FC236}">
                <a16:creationId xmlns:a16="http://schemas.microsoft.com/office/drawing/2014/main" id="{E149B967-52DD-F67C-E56E-AE2C739B15A3}"/>
              </a:ext>
            </a:extLst>
          </p:cNvPr>
          <p:cNvSpPr>
            <a:spLocks noGrp="1"/>
          </p:cNvSpPr>
          <p:nvPr>
            <p:ph type="title"/>
          </p:nvPr>
        </p:nvSpPr>
        <p:spPr>
          <a:xfrm>
            <a:off x="297893" y="58888"/>
            <a:ext cx="9779183" cy="386721"/>
          </a:xfrm>
        </p:spPr>
        <p:txBody>
          <a:bodyPr>
            <a:normAutofit fontScale="90000"/>
          </a:bodyPr>
          <a:lstStyle/>
          <a:p>
            <a:r>
              <a:rPr lang="en-US" sz="2400" dirty="0"/>
              <a:t>14. What is the Total Number of Orders Placed by Each Customer?</a:t>
            </a:r>
          </a:p>
        </p:txBody>
      </p:sp>
      <p:pic>
        <p:nvPicPr>
          <p:cNvPr id="8" name="Picture 7">
            <a:extLst>
              <a:ext uri="{FF2B5EF4-FFF2-40B4-BE49-F238E27FC236}">
                <a16:creationId xmlns:a16="http://schemas.microsoft.com/office/drawing/2014/main" id="{3408BB66-4648-4DFA-B03B-517C8AACD93B}"/>
              </a:ext>
            </a:extLst>
          </p:cNvPr>
          <p:cNvPicPr>
            <a:picLocks noChangeAspect="1"/>
          </p:cNvPicPr>
          <p:nvPr/>
        </p:nvPicPr>
        <p:blipFill>
          <a:blip r:embed="rId2"/>
          <a:stretch>
            <a:fillRect/>
          </a:stretch>
        </p:blipFill>
        <p:spPr>
          <a:xfrm>
            <a:off x="297892" y="1356355"/>
            <a:ext cx="9181609" cy="11094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629A804-30C6-AECF-2F04-511993E37C9B}"/>
              </a:ext>
            </a:extLst>
          </p:cNvPr>
          <p:cNvPicPr>
            <a:picLocks noChangeAspect="1"/>
          </p:cNvPicPr>
          <p:nvPr/>
        </p:nvPicPr>
        <p:blipFill>
          <a:blip r:embed="rId3"/>
          <a:stretch>
            <a:fillRect/>
          </a:stretch>
        </p:blipFill>
        <p:spPr>
          <a:xfrm>
            <a:off x="297892" y="3056454"/>
            <a:ext cx="9074217" cy="2745896"/>
          </a:xfrm>
          <a:prstGeom prst="rect">
            <a:avLst/>
          </a:prstGeom>
        </p:spPr>
      </p:pic>
      <p:sp>
        <p:nvSpPr>
          <p:cNvPr id="3" name="TextBox 2">
            <a:extLst>
              <a:ext uri="{FF2B5EF4-FFF2-40B4-BE49-F238E27FC236}">
                <a16:creationId xmlns:a16="http://schemas.microsoft.com/office/drawing/2014/main" id="{70521843-924E-0639-F49F-B88D3CAD8C3D}"/>
              </a:ext>
            </a:extLst>
          </p:cNvPr>
          <p:cNvSpPr txBox="1"/>
          <p:nvPr/>
        </p:nvSpPr>
        <p:spPr>
          <a:xfrm>
            <a:off x="297892" y="5938747"/>
            <a:ext cx="10713007" cy="646331"/>
          </a:xfrm>
          <a:prstGeom prst="rect">
            <a:avLst/>
          </a:prstGeom>
          <a:noFill/>
        </p:spPr>
        <p:txBody>
          <a:bodyPr wrap="square">
            <a:spAutoFit/>
          </a:bodyPr>
          <a:lstStyle/>
          <a:p>
            <a:r>
              <a:rPr lang="en-US" sz="1800" dirty="0"/>
              <a:t>Explanation: This SQL query selects the customer ID and counts the total orders placed by each customer from the "orders" table. The results are grouped by customer ID, providing an order count per customer.</a:t>
            </a:r>
            <a:endParaRPr lang="en-US" dirty="0"/>
          </a:p>
        </p:txBody>
      </p:sp>
      <p:sp>
        <p:nvSpPr>
          <p:cNvPr id="9" name="TextBox 8">
            <a:extLst>
              <a:ext uri="{FF2B5EF4-FFF2-40B4-BE49-F238E27FC236}">
                <a16:creationId xmlns:a16="http://schemas.microsoft.com/office/drawing/2014/main" id="{66BB815B-02BB-F094-15AD-515D58BA4E71}"/>
              </a:ext>
            </a:extLst>
          </p:cNvPr>
          <p:cNvSpPr txBox="1"/>
          <p:nvPr/>
        </p:nvSpPr>
        <p:spPr>
          <a:xfrm>
            <a:off x="297892" y="85062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AC30929E-29FE-A17F-7E47-8998424B8E45}"/>
              </a:ext>
            </a:extLst>
          </p:cNvPr>
          <p:cNvSpPr txBox="1"/>
          <p:nvPr/>
        </p:nvSpPr>
        <p:spPr>
          <a:xfrm>
            <a:off x="297892" y="2638180"/>
            <a:ext cx="6096000" cy="369332"/>
          </a:xfrm>
          <a:prstGeom prst="rect">
            <a:avLst/>
          </a:prstGeom>
          <a:noFill/>
        </p:spPr>
        <p:txBody>
          <a:bodyPr wrap="square">
            <a:spAutoFit/>
          </a:bodyPr>
          <a:lstStyle/>
          <a:p>
            <a:r>
              <a:rPr lang="en-US" dirty="0"/>
              <a:t>Output:</a:t>
            </a:r>
          </a:p>
        </p:txBody>
      </p:sp>
    </p:spTree>
    <p:extLst>
      <p:ext uri="{BB962C8B-B14F-4D97-AF65-F5344CB8AC3E}">
        <p14:creationId xmlns:p14="http://schemas.microsoft.com/office/powerpoint/2010/main" val="1450466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5EE266-28D7-B1D0-34B8-0613100A4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8C21DBA-B7E7-9BDC-17AA-41D7FDDF3F1F}"/>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41</a:t>
            </a:fld>
            <a:endParaRPr lang="en-US" dirty="0"/>
          </a:p>
        </p:txBody>
      </p:sp>
      <p:sp>
        <p:nvSpPr>
          <p:cNvPr id="6" name="Title 1">
            <a:extLst>
              <a:ext uri="{FF2B5EF4-FFF2-40B4-BE49-F238E27FC236}">
                <a16:creationId xmlns:a16="http://schemas.microsoft.com/office/drawing/2014/main" id="{923789CE-CBC0-2121-FD88-19939EB272E7}"/>
              </a:ext>
            </a:extLst>
          </p:cNvPr>
          <p:cNvSpPr>
            <a:spLocks noGrp="1"/>
          </p:cNvSpPr>
          <p:nvPr>
            <p:ph type="title"/>
          </p:nvPr>
        </p:nvSpPr>
        <p:spPr>
          <a:xfrm>
            <a:off x="297893" y="58888"/>
            <a:ext cx="9779183" cy="386721"/>
          </a:xfrm>
        </p:spPr>
        <p:txBody>
          <a:bodyPr>
            <a:normAutofit fontScale="90000"/>
          </a:bodyPr>
          <a:lstStyle/>
          <a:p>
            <a:r>
              <a:rPr lang="en-US" sz="2400" dirty="0"/>
              <a:t>15. What is the Product count of different brands?</a:t>
            </a:r>
          </a:p>
        </p:txBody>
      </p:sp>
      <p:pic>
        <p:nvPicPr>
          <p:cNvPr id="8" name="Picture 7">
            <a:extLst>
              <a:ext uri="{FF2B5EF4-FFF2-40B4-BE49-F238E27FC236}">
                <a16:creationId xmlns:a16="http://schemas.microsoft.com/office/drawing/2014/main" id="{D8C56AC6-34DD-2597-CD3B-10F66ABD2114}"/>
              </a:ext>
            </a:extLst>
          </p:cNvPr>
          <p:cNvPicPr>
            <a:picLocks noChangeAspect="1"/>
          </p:cNvPicPr>
          <p:nvPr/>
        </p:nvPicPr>
        <p:blipFill>
          <a:blip r:embed="rId2"/>
          <a:stretch>
            <a:fillRect/>
          </a:stretch>
        </p:blipFill>
        <p:spPr>
          <a:xfrm>
            <a:off x="174442" y="1242543"/>
            <a:ext cx="9852079" cy="101267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063C48-867F-B96C-7811-CA97B199CB33}"/>
              </a:ext>
            </a:extLst>
          </p:cNvPr>
          <p:cNvPicPr>
            <a:picLocks noChangeAspect="1"/>
          </p:cNvPicPr>
          <p:nvPr/>
        </p:nvPicPr>
        <p:blipFill>
          <a:blip r:embed="rId3"/>
          <a:stretch>
            <a:fillRect/>
          </a:stretch>
        </p:blipFill>
        <p:spPr>
          <a:xfrm>
            <a:off x="187271" y="2720079"/>
            <a:ext cx="9604429" cy="2895378"/>
          </a:xfrm>
          <a:prstGeom prst="rect">
            <a:avLst/>
          </a:prstGeom>
        </p:spPr>
      </p:pic>
      <p:sp>
        <p:nvSpPr>
          <p:cNvPr id="3" name="TextBox 2">
            <a:extLst>
              <a:ext uri="{FF2B5EF4-FFF2-40B4-BE49-F238E27FC236}">
                <a16:creationId xmlns:a16="http://schemas.microsoft.com/office/drawing/2014/main" id="{7C8798DB-496A-9FE2-80C8-B30731C6C56C}"/>
              </a:ext>
            </a:extLst>
          </p:cNvPr>
          <p:cNvSpPr txBox="1"/>
          <p:nvPr/>
        </p:nvSpPr>
        <p:spPr>
          <a:xfrm>
            <a:off x="297893" y="5756185"/>
            <a:ext cx="11265729" cy="646331"/>
          </a:xfrm>
          <a:prstGeom prst="rect">
            <a:avLst/>
          </a:prstGeom>
          <a:noFill/>
        </p:spPr>
        <p:txBody>
          <a:bodyPr wrap="square">
            <a:spAutoFit/>
          </a:bodyPr>
          <a:lstStyle/>
          <a:p>
            <a:r>
              <a:rPr lang="en-US" sz="1800" dirty="0"/>
              <a:t>Explanation: This SQL query retrieves the brand ID, brand name, and the count of products for each brand, including those with no products. It uses a LEFT JOIN, GROUP BY, and orders results by product count in descending order.</a:t>
            </a:r>
            <a:endParaRPr lang="en-US" dirty="0"/>
          </a:p>
        </p:txBody>
      </p:sp>
      <p:sp>
        <p:nvSpPr>
          <p:cNvPr id="9" name="TextBox 8">
            <a:extLst>
              <a:ext uri="{FF2B5EF4-FFF2-40B4-BE49-F238E27FC236}">
                <a16:creationId xmlns:a16="http://schemas.microsoft.com/office/drawing/2014/main" id="{758927F0-19A7-0E11-EACA-52DF88F8F4BA}"/>
              </a:ext>
            </a:extLst>
          </p:cNvPr>
          <p:cNvSpPr txBox="1"/>
          <p:nvPr/>
        </p:nvSpPr>
        <p:spPr>
          <a:xfrm>
            <a:off x="297893" y="82544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0C2BA7A2-5BE8-0AB9-9F9C-A256852CC963}"/>
              </a:ext>
            </a:extLst>
          </p:cNvPr>
          <p:cNvSpPr txBox="1"/>
          <p:nvPr/>
        </p:nvSpPr>
        <p:spPr>
          <a:xfrm>
            <a:off x="215846" y="2350747"/>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395463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2D1E-C8D4-1FA4-23C0-E11A8C92F62C}"/>
              </a:ext>
            </a:extLst>
          </p:cNvPr>
          <p:cNvSpPr>
            <a:spLocks noGrp="1"/>
          </p:cNvSpPr>
          <p:nvPr>
            <p:ph type="title"/>
          </p:nvPr>
        </p:nvSpPr>
        <p:spPr>
          <a:xfrm>
            <a:off x="227212" y="136525"/>
            <a:ext cx="9779183" cy="697272"/>
          </a:xfrm>
        </p:spPr>
        <p:txBody>
          <a:bodyPr>
            <a:normAutofit fontScale="90000"/>
          </a:bodyPr>
          <a:lstStyle/>
          <a:p>
            <a:r>
              <a:rPr lang="en-US" sz="2400" dirty="0"/>
              <a:t>16. Retrieve the top  staff members based on the count of orders they have handled, and order the results by the count in descending order.</a:t>
            </a:r>
          </a:p>
        </p:txBody>
      </p:sp>
      <p:sp>
        <p:nvSpPr>
          <p:cNvPr id="3" name="Content Placeholder 2">
            <a:extLst>
              <a:ext uri="{FF2B5EF4-FFF2-40B4-BE49-F238E27FC236}">
                <a16:creationId xmlns:a16="http://schemas.microsoft.com/office/drawing/2014/main" id="{40C662CD-F3E9-525D-85C3-8AAA8ED67118}"/>
              </a:ext>
            </a:extLst>
          </p:cNvPr>
          <p:cNvSpPr>
            <a:spLocks noGrp="1"/>
          </p:cNvSpPr>
          <p:nvPr>
            <p:ph idx="1"/>
          </p:nvPr>
        </p:nvSpPr>
        <p:spPr>
          <a:xfrm>
            <a:off x="374094" y="876898"/>
            <a:ext cx="11012774" cy="5844577"/>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counts the number of orders handled by each staff member, groups the results by staff ID, and orders the output to display the top staff members based on the count of orders in descending order.</a:t>
            </a:r>
          </a:p>
          <a:p>
            <a:endParaRPr lang="en-US" sz="1800" dirty="0"/>
          </a:p>
          <a:p>
            <a:endParaRPr lang="en-US" sz="1800" dirty="0"/>
          </a:p>
        </p:txBody>
      </p:sp>
      <p:sp>
        <p:nvSpPr>
          <p:cNvPr id="5" name="Slide Number Placeholder 4">
            <a:extLst>
              <a:ext uri="{FF2B5EF4-FFF2-40B4-BE49-F238E27FC236}">
                <a16:creationId xmlns:a16="http://schemas.microsoft.com/office/drawing/2014/main" id="{D9EE7A1F-3259-2B02-2E4D-E91F213B93D4}"/>
              </a:ext>
            </a:extLst>
          </p:cNvPr>
          <p:cNvSpPr>
            <a:spLocks noGrp="1"/>
          </p:cNvSpPr>
          <p:nvPr>
            <p:ph type="sldNum" sz="quarter" idx="12"/>
          </p:nvPr>
        </p:nvSpPr>
        <p:spPr/>
        <p:txBody>
          <a:bodyPr/>
          <a:lstStyle/>
          <a:p>
            <a:fld id="{294A09A9-5501-47C1-A89A-A340965A2BE2}" type="slidenum">
              <a:rPr lang="en-US" smtClean="0"/>
              <a:pPr/>
              <a:t>42</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2D6ECF1B-83FE-C952-E720-AB8ADEA4F6F4}"/>
              </a:ext>
            </a:extLst>
          </p:cNvPr>
          <p:cNvPicPr>
            <a:picLocks noChangeAspect="1"/>
          </p:cNvPicPr>
          <p:nvPr/>
        </p:nvPicPr>
        <p:blipFill>
          <a:blip r:embed="rId2"/>
          <a:stretch>
            <a:fillRect/>
          </a:stretch>
        </p:blipFill>
        <p:spPr>
          <a:xfrm>
            <a:off x="374094" y="1204277"/>
            <a:ext cx="9439275" cy="16859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5A48CCC-C46B-1576-04F7-9091DB3B3DAE}"/>
              </a:ext>
            </a:extLst>
          </p:cNvPr>
          <p:cNvPicPr>
            <a:picLocks noChangeAspect="1"/>
          </p:cNvPicPr>
          <p:nvPr/>
        </p:nvPicPr>
        <p:blipFill>
          <a:blip r:embed="rId3"/>
          <a:stretch>
            <a:fillRect/>
          </a:stretch>
        </p:blipFill>
        <p:spPr>
          <a:xfrm>
            <a:off x="516334" y="3429000"/>
            <a:ext cx="7779306" cy="2187930"/>
          </a:xfrm>
          <a:prstGeom prst="rect">
            <a:avLst/>
          </a:prstGeom>
        </p:spPr>
      </p:pic>
    </p:spTree>
    <p:extLst>
      <p:ext uri="{BB962C8B-B14F-4D97-AF65-F5344CB8AC3E}">
        <p14:creationId xmlns:p14="http://schemas.microsoft.com/office/powerpoint/2010/main" val="237035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2422-9870-4E54-7C04-5765381E13F6}"/>
              </a:ext>
            </a:extLst>
          </p:cNvPr>
          <p:cNvSpPr>
            <a:spLocks noGrp="1"/>
          </p:cNvSpPr>
          <p:nvPr>
            <p:ph type="title"/>
          </p:nvPr>
        </p:nvSpPr>
        <p:spPr>
          <a:xfrm>
            <a:off x="278971" y="136525"/>
            <a:ext cx="9779183" cy="438480"/>
          </a:xfrm>
        </p:spPr>
        <p:txBody>
          <a:bodyPr/>
          <a:lstStyle/>
          <a:p>
            <a:r>
              <a:rPr lang="en-US" sz="2400" dirty="0"/>
              <a:t>17. What is the most sold item and the total value of its sale?</a:t>
            </a:r>
          </a:p>
        </p:txBody>
      </p:sp>
      <p:sp>
        <p:nvSpPr>
          <p:cNvPr id="3" name="Content Placeholder 2">
            <a:extLst>
              <a:ext uri="{FF2B5EF4-FFF2-40B4-BE49-F238E27FC236}">
                <a16:creationId xmlns:a16="http://schemas.microsoft.com/office/drawing/2014/main" id="{F072E417-9F08-7563-3934-7FD661D51FEE}"/>
              </a:ext>
            </a:extLst>
          </p:cNvPr>
          <p:cNvSpPr>
            <a:spLocks noGrp="1"/>
          </p:cNvSpPr>
          <p:nvPr>
            <p:ph idx="1"/>
          </p:nvPr>
        </p:nvSpPr>
        <p:spPr>
          <a:xfrm>
            <a:off x="374093" y="672829"/>
            <a:ext cx="11582117" cy="6048646"/>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It Provides the hot product id in the market and its total value for sale.</a:t>
            </a:r>
          </a:p>
          <a:p>
            <a:endParaRPr lang="en-US" sz="1800" dirty="0"/>
          </a:p>
        </p:txBody>
      </p:sp>
      <p:sp>
        <p:nvSpPr>
          <p:cNvPr id="5" name="Slide Number Placeholder 4">
            <a:extLst>
              <a:ext uri="{FF2B5EF4-FFF2-40B4-BE49-F238E27FC236}">
                <a16:creationId xmlns:a16="http://schemas.microsoft.com/office/drawing/2014/main" id="{082A2757-4B04-73AA-0C4A-31DA827DDCC2}"/>
              </a:ext>
            </a:extLst>
          </p:cNvPr>
          <p:cNvSpPr>
            <a:spLocks noGrp="1"/>
          </p:cNvSpPr>
          <p:nvPr>
            <p:ph type="sldNum" sz="quarter" idx="12"/>
          </p:nvPr>
        </p:nvSpPr>
        <p:spPr/>
        <p:txBody>
          <a:bodyPr/>
          <a:lstStyle/>
          <a:p>
            <a:fld id="{294A09A9-5501-47C1-A89A-A340965A2BE2}" type="slidenum">
              <a:rPr lang="en-US" smtClean="0"/>
              <a:pPr/>
              <a:t>43</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0E47F12C-101B-27F0-F5C3-8C75BF404962}"/>
              </a:ext>
            </a:extLst>
          </p:cNvPr>
          <p:cNvPicPr>
            <a:picLocks noChangeAspect="1"/>
          </p:cNvPicPr>
          <p:nvPr/>
        </p:nvPicPr>
        <p:blipFill>
          <a:blip r:embed="rId2"/>
          <a:stretch>
            <a:fillRect/>
          </a:stretch>
        </p:blipFill>
        <p:spPr>
          <a:xfrm>
            <a:off x="455223" y="990600"/>
            <a:ext cx="10232905" cy="193375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F6D0B2B-685A-C256-8EBF-91115A9CD2BB}"/>
              </a:ext>
            </a:extLst>
          </p:cNvPr>
          <p:cNvPicPr>
            <a:picLocks noChangeAspect="1"/>
          </p:cNvPicPr>
          <p:nvPr/>
        </p:nvPicPr>
        <p:blipFill>
          <a:blip r:embed="rId3"/>
          <a:stretch>
            <a:fillRect/>
          </a:stretch>
        </p:blipFill>
        <p:spPr>
          <a:xfrm>
            <a:off x="455223" y="3242126"/>
            <a:ext cx="11026535" cy="2762836"/>
          </a:xfrm>
          <a:prstGeom prst="rect">
            <a:avLst/>
          </a:prstGeom>
        </p:spPr>
      </p:pic>
    </p:spTree>
    <p:extLst>
      <p:ext uri="{BB962C8B-B14F-4D97-AF65-F5344CB8AC3E}">
        <p14:creationId xmlns:p14="http://schemas.microsoft.com/office/powerpoint/2010/main" val="956585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E8B1-FCC3-0D94-8369-C35D9826C714}"/>
              </a:ext>
            </a:extLst>
          </p:cNvPr>
          <p:cNvSpPr>
            <a:spLocks noGrp="1"/>
          </p:cNvSpPr>
          <p:nvPr>
            <p:ph type="title"/>
          </p:nvPr>
        </p:nvSpPr>
        <p:spPr>
          <a:xfrm>
            <a:off x="374093" y="136525"/>
            <a:ext cx="9779183" cy="386721"/>
          </a:xfrm>
        </p:spPr>
        <p:txBody>
          <a:bodyPr>
            <a:normAutofit fontScale="90000"/>
          </a:bodyPr>
          <a:lstStyle/>
          <a:p>
            <a:r>
              <a:rPr lang="en-US" sz="2400" dirty="0"/>
              <a:t>18. Provide the name and the value of the best selling product?</a:t>
            </a:r>
          </a:p>
        </p:txBody>
      </p:sp>
      <p:sp>
        <p:nvSpPr>
          <p:cNvPr id="3" name="Content Placeholder 2">
            <a:extLst>
              <a:ext uri="{FF2B5EF4-FFF2-40B4-BE49-F238E27FC236}">
                <a16:creationId xmlns:a16="http://schemas.microsoft.com/office/drawing/2014/main" id="{A8725188-854C-971B-0C0B-F3421E5C1B47}"/>
              </a:ext>
            </a:extLst>
          </p:cNvPr>
          <p:cNvSpPr>
            <a:spLocks noGrp="1"/>
          </p:cNvSpPr>
          <p:nvPr>
            <p:ph idx="1"/>
          </p:nvPr>
        </p:nvSpPr>
        <p:spPr>
          <a:xfrm>
            <a:off x="374093" y="445609"/>
            <a:ext cx="10572582" cy="6275866"/>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The query retrieves product details, including the total quantity sold (quant), list price, and product name, by joining the </a:t>
            </a:r>
            <a:r>
              <a:rPr lang="en-US" sz="1800" dirty="0" err="1"/>
              <a:t>order_items</a:t>
            </a:r>
            <a:r>
              <a:rPr lang="en-US" sz="1800" dirty="0"/>
              <a:t> and products tables, grouping by product ID, list price, and product name, and ordering the results by total quantity in descending order.</a:t>
            </a:r>
          </a:p>
          <a:p>
            <a:endParaRPr lang="en-US" sz="1800" dirty="0"/>
          </a:p>
          <a:p>
            <a:endParaRPr lang="en-US" sz="1800" dirty="0"/>
          </a:p>
        </p:txBody>
      </p:sp>
      <p:sp>
        <p:nvSpPr>
          <p:cNvPr id="5" name="Slide Number Placeholder 4">
            <a:extLst>
              <a:ext uri="{FF2B5EF4-FFF2-40B4-BE49-F238E27FC236}">
                <a16:creationId xmlns:a16="http://schemas.microsoft.com/office/drawing/2014/main" id="{2E0A26F4-708C-C980-D8C2-A22C8B513D87}"/>
              </a:ext>
            </a:extLst>
          </p:cNvPr>
          <p:cNvSpPr>
            <a:spLocks noGrp="1"/>
          </p:cNvSpPr>
          <p:nvPr>
            <p:ph type="sldNum" sz="quarter" idx="12"/>
          </p:nvPr>
        </p:nvSpPr>
        <p:spPr/>
        <p:txBody>
          <a:bodyPr/>
          <a:lstStyle/>
          <a:p>
            <a:fld id="{294A09A9-5501-47C1-A89A-A340965A2BE2}" type="slidenum">
              <a:rPr lang="en-US" smtClean="0"/>
              <a:pPr/>
              <a:t>44</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1E9DBDFE-351D-6DB3-CEEB-6D596F086F92}"/>
              </a:ext>
            </a:extLst>
          </p:cNvPr>
          <p:cNvPicPr>
            <a:picLocks noChangeAspect="1"/>
          </p:cNvPicPr>
          <p:nvPr/>
        </p:nvPicPr>
        <p:blipFill>
          <a:blip r:embed="rId2"/>
          <a:stretch>
            <a:fillRect/>
          </a:stretch>
        </p:blipFill>
        <p:spPr>
          <a:xfrm>
            <a:off x="480833" y="826233"/>
            <a:ext cx="6842994" cy="185809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C6ECAD6-75C9-2F31-294E-DF45191FD7DD}"/>
              </a:ext>
            </a:extLst>
          </p:cNvPr>
          <p:cNvPicPr>
            <a:picLocks noChangeAspect="1"/>
          </p:cNvPicPr>
          <p:nvPr/>
        </p:nvPicPr>
        <p:blipFill>
          <a:blip r:embed="rId3"/>
          <a:stretch>
            <a:fillRect/>
          </a:stretch>
        </p:blipFill>
        <p:spPr>
          <a:xfrm>
            <a:off x="480833" y="3080921"/>
            <a:ext cx="7050027" cy="2185508"/>
          </a:xfrm>
          <a:prstGeom prst="rect">
            <a:avLst/>
          </a:prstGeom>
        </p:spPr>
      </p:pic>
    </p:spTree>
    <p:extLst>
      <p:ext uri="{BB962C8B-B14F-4D97-AF65-F5344CB8AC3E}">
        <p14:creationId xmlns:p14="http://schemas.microsoft.com/office/powerpoint/2010/main" val="383614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E736-43D2-DA49-B26D-18AC6E8C20A7}"/>
              </a:ext>
            </a:extLst>
          </p:cNvPr>
          <p:cNvSpPr>
            <a:spLocks noGrp="1"/>
          </p:cNvSpPr>
          <p:nvPr>
            <p:ph type="title"/>
          </p:nvPr>
        </p:nvSpPr>
        <p:spPr>
          <a:xfrm>
            <a:off x="184312" y="36418"/>
            <a:ext cx="9779183" cy="1066771"/>
          </a:xfrm>
        </p:spPr>
        <p:txBody>
          <a:bodyPr>
            <a:normAutofit fontScale="90000"/>
          </a:bodyPr>
          <a:lstStyle/>
          <a:p>
            <a:r>
              <a:rPr lang="en-US" sz="2400" dirty="0"/>
              <a:t>19. Retrieve the top 3 staff members based on the count of orders they have handled, including the total count, staff ID, store ID, first name, and last name, and order the results by the count in descending order?</a:t>
            </a:r>
          </a:p>
        </p:txBody>
      </p:sp>
      <p:sp>
        <p:nvSpPr>
          <p:cNvPr id="3" name="Content Placeholder 2">
            <a:extLst>
              <a:ext uri="{FF2B5EF4-FFF2-40B4-BE49-F238E27FC236}">
                <a16:creationId xmlns:a16="http://schemas.microsoft.com/office/drawing/2014/main" id="{37B3EC10-9F9F-FB2D-BDEA-040D223F592E}"/>
              </a:ext>
            </a:extLst>
          </p:cNvPr>
          <p:cNvSpPr>
            <a:spLocks noGrp="1"/>
          </p:cNvSpPr>
          <p:nvPr>
            <p:ph idx="1"/>
          </p:nvPr>
        </p:nvSpPr>
        <p:spPr>
          <a:xfrm>
            <a:off x="287598" y="1103189"/>
            <a:ext cx="9779182" cy="5718393"/>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r>
              <a:rPr lang="en-US" sz="1800" dirty="0"/>
              <a:t>Explanation: It uses the COUNT function to calculate the number of orders handled by each staff member, joins the orders and staffs tables based on the staff ID, groups the results by staff ID, store ID, first name, and last name, and then orders the results in descending order of the order count. The FETCH FIRST 3 ROWS ONLY clause limits the output to the top 3 staff members.</a:t>
            </a:r>
          </a:p>
          <a:p>
            <a:endParaRPr lang="en-US" sz="1800" dirty="0"/>
          </a:p>
          <a:p>
            <a:endParaRPr lang="en-US" sz="1800" dirty="0"/>
          </a:p>
        </p:txBody>
      </p:sp>
      <p:sp>
        <p:nvSpPr>
          <p:cNvPr id="5" name="Slide Number Placeholder 4">
            <a:extLst>
              <a:ext uri="{FF2B5EF4-FFF2-40B4-BE49-F238E27FC236}">
                <a16:creationId xmlns:a16="http://schemas.microsoft.com/office/drawing/2014/main" id="{0890CC6F-5056-61D8-FAC4-2F3FB8FA2AFA}"/>
              </a:ext>
            </a:extLst>
          </p:cNvPr>
          <p:cNvSpPr>
            <a:spLocks noGrp="1"/>
          </p:cNvSpPr>
          <p:nvPr>
            <p:ph type="sldNum" sz="quarter" idx="12"/>
          </p:nvPr>
        </p:nvSpPr>
        <p:spPr/>
        <p:txBody>
          <a:bodyPr/>
          <a:lstStyle/>
          <a:p>
            <a:fld id="{294A09A9-5501-47C1-A89A-A340965A2BE2}" type="slidenum">
              <a:rPr lang="en-US" smtClean="0"/>
              <a:pPr/>
              <a:t>45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56F8F304-AAD6-D30D-F617-150DAEC94335}"/>
              </a:ext>
            </a:extLst>
          </p:cNvPr>
          <p:cNvPicPr>
            <a:picLocks noChangeAspect="1"/>
          </p:cNvPicPr>
          <p:nvPr/>
        </p:nvPicPr>
        <p:blipFill>
          <a:blip r:embed="rId2"/>
          <a:stretch>
            <a:fillRect/>
          </a:stretch>
        </p:blipFill>
        <p:spPr>
          <a:xfrm>
            <a:off x="287599" y="1415271"/>
            <a:ext cx="5371329" cy="154463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2786AC8-6C18-E616-AA01-C16096961700}"/>
              </a:ext>
            </a:extLst>
          </p:cNvPr>
          <p:cNvPicPr>
            <a:picLocks noChangeAspect="1"/>
          </p:cNvPicPr>
          <p:nvPr/>
        </p:nvPicPr>
        <p:blipFill>
          <a:blip r:embed="rId3"/>
          <a:stretch>
            <a:fillRect/>
          </a:stretch>
        </p:blipFill>
        <p:spPr>
          <a:xfrm>
            <a:off x="287597" y="3281439"/>
            <a:ext cx="6553150" cy="1664587"/>
          </a:xfrm>
          <a:prstGeom prst="rect">
            <a:avLst/>
          </a:prstGeom>
        </p:spPr>
      </p:pic>
    </p:spTree>
    <p:extLst>
      <p:ext uri="{BB962C8B-B14F-4D97-AF65-F5344CB8AC3E}">
        <p14:creationId xmlns:p14="http://schemas.microsoft.com/office/powerpoint/2010/main" val="1572533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90E-8924-90EC-2D17-1290892F66AA}"/>
              </a:ext>
            </a:extLst>
          </p:cNvPr>
          <p:cNvSpPr>
            <a:spLocks noGrp="1"/>
          </p:cNvSpPr>
          <p:nvPr>
            <p:ph type="title"/>
          </p:nvPr>
        </p:nvSpPr>
        <p:spPr>
          <a:xfrm>
            <a:off x="166828" y="123040"/>
            <a:ext cx="9779183" cy="520976"/>
          </a:xfrm>
        </p:spPr>
        <p:txBody>
          <a:bodyPr/>
          <a:lstStyle/>
          <a:p>
            <a:r>
              <a:rPr lang="en-US" sz="2400" dirty="0"/>
              <a:t>20. Retrieve the count of quantities for each store? </a:t>
            </a:r>
          </a:p>
        </p:txBody>
      </p:sp>
      <p:sp>
        <p:nvSpPr>
          <p:cNvPr id="3" name="Content Placeholder 2">
            <a:extLst>
              <a:ext uri="{FF2B5EF4-FFF2-40B4-BE49-F238E27FC236}">
                <a16:creationId xmlns:a16="http://schemas.microsoft.com/office/drawing/2014/main" id="{914163A0-1D42-D838-157F-83A0351754DA}"/>
              </a:ext>
            </a:extLst>
          </p:cNvPr>
          <p:cNvSpPr>
            <a:spLocks noGrp="1"/>
          </p:cNvSpPr>
          <p:nvPr>
            <p:ph idx="1"/>
          </p:nvPr>
        </p:nvSpPr>
        <p:spPr>
          <a:xfrm>
            <a:off x="235840" y="776346"/>
            <a:ext cx="9779182" cy="5580004"/>
          </a:xfrm>
        </p:spPr>
        <p:txBody>
          <a:bodyPr/>
          <a:lstStyle/>
          <a:p>
            <a:r>
              <a:rPr lang="en-US" sz="1800" dirty="0"/>
              <a:t>Query:</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r>
              <a:rPr lang="en-US" sz="1800" dirty="0"/>
              <a:t>Explanation: This SQL query counts the quantities in the stocks table for each store, joins with the stores table based on the store ID, groups the results by store ID, store name, and state.</a:t>
            </a:r>
          </a:p>
          <a:p>
            <a:endParaRPr lang="en-US" sz="1800" dirty="0"/>
          </a:p>
          <a:p>
            <a:endParaRPr lang="en-US" sz="1800" dirty="0"/>
          </a:p>
          <a:p>
            <a:endParaRPr lang="en-US" dirty="0"/>
          </a:p>
        </p:txBody>
      </p:sp>
      <p:sp>
        <p:nvSpPr>
          <p:cNvPr id="4" name="Footer Placeholder 3">
            <a:extLst>
              <a:ext uri="{FF2B5EF4-FFF2-40B4-BE49-F238E27FC236}">
                <a16:creationId xmlns:a16="http://schemas.microsoft.com/office/drawing/2014/main" id="{1C95C419-057F-016F-45FD-E5D62EB4FF7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3736A1-C618-B7A6-C9B3-1E1742F9833F}"/>
              </a:ext>
            </a:extLst>
          </p:cNvPr>
          <p:cNvSpPr>
            <a:spLocks noGrp="1"/>
          </p:cNvSpPr>
          <p:nvPr>
            <p:ph type="sldNum" sz="quarter" idx="12"/>
          </p:nvPr>
        </p:nvSpPr>
        <p:spPr/>
        <p:txBody>
          <a:bodyPr/>
          <a:lstStyle/>
          <a:p>
            <a:fld id="{294A09A9-5501-47C1-A89A-A340965A2BE2}" type="slidenum">
              <a:rPr lang="en-US" smtClean="0"/>
              <a:pPr/>
              <a:t>46</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9927B914-FBDF-2134-4488-BE5407D7DA7B}"/>
              </a:ext>
            </a:extLst>
          </p:cNvPr>
          <p:cNvPicPr>
            <a:picLocks noChangeAspect="1"/>
          </p:cNvPicPr>
          <p:nvPr/>
        </p:nvPicPr>
        <p:blipFill>
          <a:blip r:embed="rId2"/>
          <a:stretch>
            <a:fillRect/>
          </a:stretch>
        </p:blipFill>
        <p:spPr>
          <a:xfrm>
            <a:off x="328972" y="1104900"/>
            <a:ext cx="10429875" cy="2324100"/>
          </a:xfrm>
          <a:prstGeom prst="rect">
            <a:avLst/>
          </a:prstGeom>
        </p:spPr>
      </p:pic>
      <p:pic>
        <p:nvPicPr>
          <p:cNvPr id="9" name="Picture 8" descr="A screenshot of a black and white screen&#10;&#10;Description automatically generated">
            <a:extLst>
              <a:ext uri="{FF2B5EF4-FFF2-40B4-BE49-F238E27FC236}">
                <a16:creationId xmlns:a16="http://schemas.microsoft.com/office/drawing/2014/main" id="{A10A260D-23D6-FB68-4CB2-BE880C552653}"/>
              </a:ext>
            </a:extLst>
          </p:cNvPr>
          <p:cNvPicPr>
            <a:picLocks noChangeAspect="1"/>
          </p:cNvPicPr>
          <p:nvPr/>
        </p:nvPicPr>
        <p:blipFill>
          <a:blip r:embed="rId3"/>
          <a:stretch>
            <a:fillRect/>
          </a:stretch>
        </p:blipFill>
        <p:spPr>
          <a:xfrm>
            <a:off x="328972" y="3673847"/>
            <a:ext cx="7081119" cy="1318858"/>
          </a:xfrm>
          <a:prstGeom prst="rect">
            <a:avLst/>
          </a:prstGeom>
        </p:spPr>
      </p:pic>
    </p:spTree>
    <p:extLst>
      <p:ext uri="{BB962C8B-B14F-4D97-AF65-F5344CB8AC3E}">
        <p14:creationId xmlns:p14="http://schemas.microsoft.com/office/powerpoint/2010/main" val="210267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AA1D-4C15-F862-5FF2-1322127985E3}"/>
              </a:ext>
            </a:extLst>
          </p:cNvPr>
          <p:cNvSpPr>
            <a:spLocks noGrp="1"/>
          </p:cNvSpPr>
          <p:nvPr>
            <p:ph type="title"/>
          </p:nvPr>
        </p:nvSpPr>
        <p:spPr>
          <a:xfrm>
            <a:off x="201333" y="136525"/>
            <a:ext cx="9779183" cy="740405"/>
          </a:xfrm>
        </p:spPr>
        <p:txBody>
          <a:bodyPr>
            <a:normAutofit fontScale="90000"/>
          </a:bodyPr>
          <a:lstStyle/>
          <a:p>
            <a:r>
              <a:rPr lang="en-US" sz="2400" dirty="0"/>
              <a:t>21. Retrieve records where the brand ID is 9 and the discount is greater than or equal to 20%?</a:t>
            </a:r>
          </a:p>
        </p:txBody>
      </p:sp>
      <p:sp>
        <p:nvSpPr>
          <p:cNvPr id="3" name="Content Placeholder 2">
            <a:extLst>
              <a:ext uri="{FF2B5EF4-FFF2-40B4-BE49-F238E27FC236}">
                <a16:creationId xmlns:a16="http://schemas.microsoft.com/office/drawing/2014/main" id="{C64B6280-2CCD-C03E-D66E-F7AA0B49F3A5}"/>
              </a:ext>
            </a:extLst>
          </p:cNvPr>
          <p:cNvSpPr>
            <a:spLocks noGrp="1"/>
          </p:cNvSpPr>
          <p:nvPr>
            <p:ph idx="1"/>
          </p:nvPr>
        </p:nvSpPr>
        <p:spPr>
          <a:xfrm>
            <a:off x="287598" y="966127"/>
            <a:ext cx="11392568" cy="5891873"/>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query filters records from an unspecified table where the brand ID is 9 and the discount is 20% or higher.</a:t>
            </a:r>
          </a:p>
          <a:p>
            <a:endParaRPr lang="en-US" sz="1800" dirty="0"/>
          </a:p>
          <a:p>
            <a:endParaRPr lang="en-US" sz="1800" dirty="0"/>
          </a:p>
        </p:txBody>
      </p:sp>
      <p:sp>
        <p:nvSpPr>
          <p:cNvPr id="4" name="Footer Placeholder 3">
            <a:extLst>
              <a:ext uri="{FF2B5EF4-FFF2-40B4-BE49-F238E27FC236}">
                <a16:creationId xmlns:a16="http://schemas.microsoft.com/office/drawing/2014/main" id="{7A0A11A6-015D-3525-9968-4982F3641EC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6D827F3-7665-D90D-A75A-8A789A90A66D}"/>
              </a:ext>
            </a:extLst>
          </p:cNvPr>
          <p:cNvSpPr>
            <a:spLocks noGrp="1"/>
          </p:cNvSpPr>
          <p:nvPr>
            <p:ph type="sldNum" sz="quarter" idx="12"/>
          </p:nvPr>
        </p:nvSpPr>
        <p:spPr/>
        <p:txBody>
          <a:bodyPr/>
          <a:lstStyle/>
          <a:p>
            <a:fld id="{294A09A9-5501-47C1-A89A-A340965A2BE2}" type="slidenum">
              <a:rPr lang="en-US" smtClean="0"/>
              <a:pPr/>
              <a:t>47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0680DED2-88DD-D4C5-73A3-1A008BC9B0E2}"/>
              </a:ext>
            </a:extLst>
          </p:cNvPr>
          <p:cNvPicPr>
            <a:picLocks noChangeAspect="1"/>
          </p:cNvPicPr>
          <p:nvPr/>
        </p:nvPicPr>
        <p:blipFill>
          <a:blip r:embed="rId2"/>
          <a:stretch>
            <a:fillRect/>
          </a:stretch>
        </p:blipFill>
        <p:spPr>
          <a:xfrm>
            <a:off x="353683" y="1307398"/>
            <a:ext cx="6987396" cy="192755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B28B29A-3B25-95DB-D079-BDBE5150CAC2}"/>
              </a:ext>
            </a:extLst>
          </p:cNvPr>
          <p:cNvPicPr>
            <a:picLocks noChangeAspect="1"/>
          </p:cNvPicPr>
          <p:nvPr/>
        </p:nvPicPr>
        <p:blipFill>
          <a:blip r:embed="rId3"/>
          <a:stretch>
            <a:fillRect/>
          </a:stretch>
        </p:blipFill>
        <p:spPr>
          <a:xfrm>
            <a:off x="353683" y="3545358"/>
            <a:ext cx="7703389" cy="2140871"/>
          </a:xfrm>
          <a:prstGeom prst="rect">
            <a:avLst/>
          </a:prstGeom>
        </p:spPr>
      </p:pic>
    </p:spTree>
    <p:extLst>
      <p:ext uri="{BB962C8B-B14F-4D97-AF65-F5344CB8AC3E}">
        <p14:creationId xmlns:p14="http://schemas.microsoft.com/office/powerpoint/2010/main" val="140248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4028-06CC-D2A4-549B-3D8E96F7AC1D}"/>
              </a:ext>
            </a:extLst>
          </p:cNvPr>
          <p:cNvSpPr>
            <a:spLocks noGrp="1"/>
          </p:cNvSpPr>
          <p:nvPr>
            <p:ph type="title"/>
          </p:nvPr>
        </p:nvSpPr>
        <p:spPr>
          <a:xfrm>
            <a:off x="123696" y="136525"/>
            <a:ext cx="9779183" cy="757657"/>
          </a:xfrm>
        </p:spPr>
        <p:txBody>
          <a:bodyPr/>
          <a:lstStyle/>
          <a:p>
            <a:r>
              <a:rPr lang="en-US" sz="2400" dirty="0"/>
              <a:t>22. Retrieve the customer ID along with their most recent and second most recent order dates from the "orders" table.</a:t>
            </a:r>
          </a:p>
        </p:txBody>
      </p:sp>
      <p:sp>
        <p:nvSpPr>
          <p:cNvPr id="3" name="Content Placeholder 2">
            <a:extLst>
              <a:ext uri="{FF2B5EF4-FFF2-40B4-BE49-F238E27FC236}">
                <a16:creationId xmlns:a16="http://schemas.microsoft.com/office/drawing/2014/main" id="{C4B550ED-08EF-442D-2644-3B5682413D19}"/>
              </a:ext>
            </a:extLst>
          </p:cNvPr>
          <p:cNvSpPr>
            <a:spLocks noGrp="1"/>
          </p:cNvSpPr>
          <p:nvPr>
            <p:ph idx="1"/>
          </p:nvPr>
        </p:nvSpPr>
        <p:spPr>
          <a:xfrm>
            <a:off x="209961" y="920030"/>
            <a:ext cx="11601038" cy="5937970"/>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uses self-joins on the "orders" table to find the most recent and second most recent order dates for each customer, grouping the results by customer ID.</a:t>
            </a:r>
          </a:p>
          <a:p>
            <a:endParaRPr lang="en-US" sz="1800" dirty="0"/>
          </a:p>
          <a:p>
            <a:endParaRPr lang="en-US" sz="1800" dirty="0"/>
          </a:p>
        </p:txBody>
      </p:sp>
      <p:sp>
        <p:nvSpPr>
          <p:cNvPr id="5" name="Slide Number Placeholder 4">
            <a:extLst>
              <a:ext uri="{FF2B5EF4-FFF2-40B4-BE49-F238E27FC236}">
                <a16:creationId xmlns:a16="http://schemas.microsoft.com/office/drawing/2014/main" id="{3EECA7A3-37F5-010B-006B-D848E3649F3D}"/>
              </a:ext>
            </a:extLst>
          </p:cNvPr>
          <p:cNvSpPr>
            <a:spLocks noGrp="1"/>
          </p:cNvSpPr>
          <p:nvPr>
            <p:ph type="sldNum" sz="quarter" idx="12"/>
          </p:nvPr>
        </p:nvSpPr>
        <p:spPr/>
        <p:txBody>
          <a:bodyPr/>
          <a:lstStyle/>
          <a:p>
            <a:fld id="{294A09A9-5501-47C1-A89A-A340965A2BE2}" type="slidenum">
              <a:rPr lang="en-US" smtClean="0"/>
              <a:pPr/>
              <a:t>48</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18F71BFB-A107-78E6-086D-A39F1AE46410}"/>
              </a:ext>
            </a:extLst>
          </p:cNvPr>
          <p:cNvPicPr>
            <a:picLocks noChangeAspect="1"/>
          </p:cNvPicPr>
          <p:nvPr/>
        </p:nvPicPr>
        <p:blipFill>
          <a:blip r:embed="rId2"/>
          <a:stretch>
            <a:fillRect/>
          </a:stretch>
        </p:blipFill>
        <p:spPr>
          <a:xfrm>
            <a:off x="209961" y="1252538"/>
            <a:ext cx="6301595" cy="194786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43B6D36-8C4C-6B36-BEEA-F16CFBD0DBF3}"/>
              </a:ext>
            </a:extLst>
          </p:cNvPr>
          <p:cNvPicPr>
            <a:picLocks noChangeAspect="1"/>
          </p:cNvPicPr>
          <p:nvPr/>
        </p:nvPicPr>
        <p:blipFill>
          <a:blip r:embed="rId3"/>
          <a:stretch>
            <a:fillRect/>
          </a:stretch>
        </p:blipFill>
        <p:spPr>
          <a:xfrm>
            <a:off x="209960" y="3441623"/>
            <a:ext cx="6980125" cy="2163839"/>
          </a:xfrm>
          <a:prstGeom prst="rect">
            <a:avLst/>
          </a:prstGeom>
        </p:spPr>
      </p:pic>
    </p:spTree>
    <p:extLst>
      <p:ext uri="{BB962C8B-B14F-4D97-AF65-F5344CB8AC3E}">
        <p14:creationId xmlns:p14="http://schemas.microsoft.com/office/powerpoint/2010/main" val="3534962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05472C-C2E8-7DD6-2B52-0A7B4327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638FBC61-90E3-AD89-6DC4-FE43F0861087}"/>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49</a:t>
            </a:fld>
            <a:endParaRPr lang="en-US" dirty="0"/>
          </a:p>
        </p:txBody>
      </p:sp>
      <p:sp>
        <p:nvSpPr>
          <p:cNvPr id="6" name="Title 1">
            <a:extLst>
              <a:ext uri="{FF2B5EF4-FFF2-40B4-BE49-F238E27FC236}">
                <a16:creationId xmlns:a16="http://schemas.microsoft.com/office/drawing/2014/main" id="{86EC41C6-28D0-8E16-5EBD-3DA6B049FB3A}"/>
              </a:ext>
            </a:extLst>
          </p:cNvPr>
          <p:cNvSpPr>
            <a:spLocks noGrp="1"/>
          </p:cNvSpPr>
          <p:nvPr>
            <p:ph type="title"/>
          </p:nvPr>
        </p:nvSpPr>
        <p:spPr>
          <a:xfrm>
            <a:off x="297893" y="39838"/>
            <a:ext cx="9779183" cy="386721"/>
          </a:xfrm>
        </p:spPr>
        <p:txBody>
          <a:bodyPr>
            <a:normAutofit fontScale="90000"/>
          </a:bodyPr>
          <a:lstStyle/>
          <a:p>
            <a:r>
              <a:rPr lang="en-US" sz="2400" dirty="0"/>
              <a:t>23. Provide the Total Number of Products in Each Category</a:t>
            </a:r>
          </a:p>
        </p:txBody>
      </p:sp>
      <p:pic>
        <p:nvPicPr>
          <p:cNvPr id="8" name="Picture 7">
            <a:extLst>
              <a:ext uri="{FF2B5EF4-FFF2-40B4-BE49-F238E27FC236}">
                <a16:creationId xmlns:a16="http://schemas.microsoft.com/office/drawing/2014/main" id="{EEC9FAD7-863D-3636-67FB-B3E8CADFCB1A}"/>
              </a:ext>
            </a:extLst>
          </p:cNvPr>
          <p:cNvPicPr>
            <a:picLocks noChangeAspect="1"/>
          </p:cNvPicPr>
          <p:nvPr/>
        </p:nvPicPr>
        <p:blipFill>
          <a:blip r:embed="rId2"/>
          <a:stretch>
            <a:fillRect/>
          </a:stretch>
        </p:blipFill>
        <p:spPr>
          <a:xfrm>
            <a:off x="219075" y="1424148"/>
            <a:ext cx="9105900" cy="111852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2183EA-1F68-FD9D-8A36-D6A6B131C3AC}"/>
              </a:ext>
            </a:extLst>
          </p:cNvPr>
          <p:cNvPicPr>
            <a:picLocks noChangeAspect="1"/>
          </p:cNvPicPr>
          <p:nvPr/>
        </p:nvPicPr>
        <p:blipFill>
          <a:blip r:embed="rId3"/>
          <a:stretch>
            <a:fillRect/>
          </a:stretch>
        </p:blipFill>
        <p:spPr>
          <a:xfrm>
            <a:off x="219075" y="3023921"/>
            <a:ext cx="8153400" cy="2433280"/>
          </a:xfrm>
          <a:prstGeom prst="rect">
            <a:avLst/>
          </a:prstGeom>
        </p:spPr>
      </p:pic>
      <p:sp>
        <p:nvSpPr>
          <p:cNvPr id="3" name="TextBox 2">
            <a:extLst>
              <a:ext uri="{FF2B5EF4-FFF2-40B4-BE49-F238E27FC236}">
                <a16:creationId xmlns:a16="http://schemas.microsoft.com/office/drawing/2014/main" id="{54F0730D-86C0-BDFA-A19A-7E7152B80251}"/>
              </a:ext>
            </a:extLst>
          </p:cNvPr>
          <p:cNvSpPr txBox="1"/>
          <p:nvPr/>
        </p:nvSpPr>
        <p:spPr>
          <a:xfrm>
            <a:off x="297893" y="5888981"/>
            <a:ext cx="10532032" cy="646331"/>
          </a:xfrm>
          <a:prstGeom prst="rect">
            <a:avLst/>
          </a:prstGeom>
          <a:noFill/>
        </p:spPr>
        <p:txBody>
          <a:bodyPr wrap="square">
            <a:spAutoFit/>
          </a:bodyPr>
          <a:lstStyle/>
          <a:p>
            <a:r>
              <a:rPr lang="en-US" sz="1800" dirty="0"/>
              <a:t>Explanation: This SQL query retrieves the category ID, category name, and the count of products for each category, including categories with no products. It uses a LEFT JOIN and GROUP BY clause.</a:t>
            </a:r>
          </a:p>
        </p:txBody>
      </p:sp>
      <p:sp>
        <p:nvSpPr>
          <p:cNvPr id="9" name="TextBox 8">
            <a:extLst>
              <a:ext uri="{FF2B5EF4-FFF2-40B4-BE49-F238E27FC236}">
                <a16:creationId xmlns:a16="http://schemas.microsoft.com/office/drawing/2014/main" id="{CA309630-CC08-AC06-13A8-219B0C277567}"/>
              </a:ext>
            </a:extLst>
          </p:cNvPr>
          <p:cNvSpPr txBox="1"/>
          <p:nvPr/>
        </p:nvSpPr>
        <p:spPr>
          <a:xfrm>
            <a:off x="209550" y="1005798"/>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B7E704E8-DAE0-FB95-9FBE-B4F767852C96}"/>
              </a:ext>
            </a:extLst>
          </p:cNvPr>
          <p:cNvSpPr txBox="1"/>
          <p:nvPr/>
        </p:nvSpPr>
        <p:spPr>
          <a:xfrm>
            <a:off x="219075" y="2653092"/>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255906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54128-C6A6-2ED3-4E8A-7AB1276050F6}"/>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a:solidFill>
                  <a:srgbClr val="FFFFFF"/>
                </a:solidFill>
                <a:latin typeface="+mj-lt"/>
                <a:ea typeface="+mj-ea"/>
                <a:cs typeface="+mj-cs"/>
              </a:rPr>
              <a:t>DATA CLEANING</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DAD897-8BFD-FD6B-037E-A533D6B9C45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80A5A816-78F0-F9B0-7485-92CCD5B97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5</a:t>
            </a:fld>
            <a:endParaRPr lang="en-US"/>
          </a:p>
        </p:txBody>
      </p:sp>
    </p:spTree>
    <p:extLst>
      <p:ext uri="{BB962C8B-B14F-4D97-AF65-F5344CB8AC3E}">
        <p14:creationId xmlns:p14="http://schemas.microsoft.com/office/powerpoint/2010/main" val="15513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9EC1EB-A3B9-A04D-B4A5-5A3641BDE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C3B6FD64-4035-274A-E6E5-105F023BB535}"/>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50</a:t>
            </a:fld>
            <a:endParaRPr lang="en-US" dirty="0"/>
          </a:p>
        </p:txBody>
      </p:sp>
      <p:sp>
        <p:nvSpPr>
          <p:cNvPr id="7" name="Title 1">
            <a:extLst>
              <a:ext uri="{FF2B5EF4-FFF2-40B4-BE49-F238E27FC236}">
                <a16:creationId xmlns:a16="http://schemas.microsoft.com/office/drawing/2014/main" id="{CF288829-4652-EA21-B5D4-C92ED03EB9DD}"/>
              </a:ext>
            </a:extLst>
          </p:cNvPr>
          <p:cNvSpPr>
            <a:spLocks noGrp="1"/>
          </p:cNvSpPr>
          <p:nvPr>
            <p:ph type="title"/>
          </p:nvPr>
        </p:nvSpPr>
        <p:spPr>
          <a:xfrm>
            <a:off x="297893" y="58888"/>
            <a:ext cx="9779183" cy="386721"/>
          </a:xfrm>
        </p:spPr>
        <p:txBody>
          <a:bodyPr>
            <a:normAutofit fontScale="90000"/>
          </a:bodyPr>
          <a:lstStyle/>
          <a:p>
            <a:r>
              <a:rPr lang="en-US" sz="2400" dirty="0"/>
              <a:t>24. What is the Total Revenue Generated by Store 1?</a:t>
            </a:r>
          </a:p>
        </p:txBody>
      </p:sp>
      <p:pic>
        <p:nvPicPr>
          <p:cNvPr id="9" name="Picture 8" descr="A screenshot of a computer&#10;&#10;Description automatically generated">
            <a:extLst>
              <a:ext uri="{FF2B5EF4-FFF2-40B4-BE49-F238E27FC236}">
                <a16:creationId xmlns:a16="http://schemas.microsoft.com/office/drawing/2014/main" id="{A7624D70-B53A-B9EB-32D1-44D08C8D53FD}"/>
              </a:ext>
            </a:extLst>
          </p:cNvPr>
          <p:cNvPicPr>
            <a:picLocks noChangeAspect="1"/>
          </p:cNvPicPr>
          <p:nvPr/>
        </p:nvPicPr>
        <p:blipFill>
          <a:blip r:embed="rId2"/>
          <a:stretch>
            <a:fillRect/>
          </a:stretch>
        </p:blipFill>
        <p:spPr>
          <a:xfrm>
            <a:off x="297893" y="1638300"/>
            <a:ext cx="11127036" cy="2886075"/>
          </a:xfrm>
          <a:prstGeom prst="rect">
            <a:avLst/>
          </a:prstGeom>
        </p:spPr>
      </p:pic>
      <p:sp>
        <p:nvSpPr>
          <p:cNvPr id="3" name="TextBox 2">
            <a:extLst>
              <a:ext uri="{FF2B5EF4-FFF2-40B4-BE49-F238E27FC236}">
                <a16:creationId xmlns:a16="http://schemas.microsoft.com/office/drawing/2014/main" id="{EEDF3952-48A7-71C5-6E15-49E9C911DB07}"/>
              </a:ext>
            </a:extLst>
          </p:cNvPr>
          <p:cNvSpPr txBox="1"/>
          <p:nvPr/>
        </p:nvSpPr>
        <p:spPr>
          <a:xfrm>
            <a:off x="297893" y="108215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
        <p:nvSpPr>
          <p:cNvPr id="8" name="TextBox 7">
            <a:extLst>
              <a:ext uri="{FF2B5EF4-FFF2-40B4-BE49-F238E27FC236}">
                <a16:creationId xmlns:a16="http://schemas.microsoft.com/office/drawing/2014/main" id="{17A9F776-9486-22A5-166C-0EEC2DA891B6}"/>
              </a:ext>
            </a:extLst>
          </p:cNvPr>
          <p:cNvSpPr txBox="1"/>
          <p:nvPr/>
        </p:nvSpPr>
        <p:spPr>
          <a:xfrm>
            <a:off x="297893" y="5070735"/>
            <a:ext cx="10544175" cy="646331"/>
          </a:xfrm>
          <a:prstGeom prst="rect">
            <a:avLst/>
          </a:prstGeom>
          <a:noFill/>
        </p:spPr>
        <p:txBody>
          <a:bodyPr wrap="square">
            <a:spAutoFit/>
          </a:bodyPr>
          <a:lstStyle/>
          <a:p>
            <a:r>
              <a:rPr lang="en-US" sz="1800" dirty="0"/>
              <a:t>Explanation: This SQL query calculates the total revenue by multiplying the list price of products with their corresponding quantities in stock at </a:t>
            </a:r>
            <a:r>
              <a:rPr lang="en-US" sz="1800" dirty="0" err="1"/>
              <a:t>store_id</a:t>
            </a:r>
            <a:r>
              <a:rPr lang="en-US" sz="1800" dirty="0"/>
              <a:t> 1. It involves a JOIN between "stocks" and "products".</a:t>
            </a:r>
          </a:p>
        </p:txBody>
      </p:sp>
    </p:spTree>
    <p:extLst>
      <p:ext uri="{BB962C8B-B14F-4D97-AF65-F5344CB8AC3E}">
        <p14:creationId xmlns:p14="http://schemas.microsoft.com/office/powerpoint/2010/main" val="2470400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C351-1864-53B6-D202-29F144E905EA}"/>
              </a:ext>
            </a:extLst>
          </p:cNvPr>
          <p:cNvSpPr>
            <a:spLocks noGrp="1"/>
          </p:cNvSpPr>
          <p:nvPr>
            <p:ph type="title"/>
          </p:nvPr>
        </p:nvSpPr>
        <p:spPr>
          <a:xfrm>
            <a:off x="140949" y="100126"/>
            <a:ext cx="9779183" cy="1085461"/>
          </a:xfrm>
        </p:spPr>
        <p:txBody>
          <a:bodyPr/>
          <a:lstStyle/>
          <a:p>
            <a:r>
              <a:rPr lang="en-US" sz="2000" dirty="0"/>
              <a:t>25</a:t>
            </a:r>
            <a:r>
              <a:rPr lang="en-US" sz="2400" dirty="0"/>
              <a:t>. </a:t>
            </a:r>
            <a:r>
              <a:rPr lang="en-US" sz="2000" dirty="0"/>
              <a:t>Retrieve distinct order IDs and customer IDs for orders that have at least one item with a discount of 20% or more in the "</a:t>
            </a:r>
            <a:r>
              <a:rPr lang="en-US" sz="2000" dirty="0" err="1"/>
              <a:t>order_items</a:t>
            </a:r>
            <a:r>
              <a:rPr lang="en-US" sz="2000" dirty="0"/>
              <a:t>" table.</a:t>
            </a:r>
          </a:p>
        </p:txBody>
      </p:sp>
      <p:sp>
        <p:nvSpPr>
          <p:cNvPr id="3" name="Content Placeholder 2">
            <a:extLst>
              <a:ext uri="{FF2B5EF4-FFF2-40B4-BE49-F238E27FC236}">
                <a16:creationId xmlns:a16="http://schemas.microsoft.com/office/drawing/2014/main" id="{358AD197-F0E2-5399-2C36-B61645328BDA}"/>
              </a:ext>
            </a:extLst>
          </p:cNvPr>
          <p:cNvSpPr>
            <a:spLocks noGrp="1"/>
          </p:cNvSpPr>
          <p:nvPr>
            <p:ph idx="1"/>
          </p:nvPr>
        </p:nvSpPr>
        <p:spPr>
          <a:xfrm>
            <a:off x="140949" y="1185587"/>
            <a:ext cx="11670050" cy="5572287"/>
          </a:xfrm>
        </p:spPr>
        <p:txBody>
          <a:bodyPr>
            <a:normAutofit fontScale="92500" lnSpcReduction="20000"/>
          </a:bodyPr>
          <a:lstStyle/>
          <a:p>
            <a:r>
              <a:rPr lang="en-US" sz="1800" dirty="0"/>
              <a:t>Query:</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unique order IDs and customer IDs from the "orders" table for orders where at least one item in the corresponding "</a:t>
            </a:r>
            <a:r>
              <a:rPr lang="en-US" sz="1800" dirty="0" err="1"/>
              <a:t>order_items</a:t>
            </a:r>
            <a:r>
              <a:rPr lang="en-US" sz="1800" dirty="0"/>
              <a:t>" table has a discount of 20% or more, utilizing the EXISTS clause for the subquery condition. </a:t>
            </a:r>
          </a:p>
          <a:p>
            <a:endParaRPr lang="en-US" sz="1800" dirty="0"/>
          </a:p>
          <a:p>
            <a:endParaRPr lang="en-US" sz="1800" dirty="0"/>
          </a:p>
        </p:txBody>
      </p:sp>
      <p:sp>
        <p:nvSpPr>
          <p:cNvPr id="5" name="Slide Number Placeholder 4">
            <a:extLst>
              <a:ext uri="{FF2B5EF4-FFF2-40B4-BE49-F238E27FC236}">
                <a16:creationId xmlns:a16="http://schemas.microsoft.com/office/drawing/2014/main" id="{01406D28-A86C-3FE5-CAD3-35A9E0E94275}"/>
              </a:ext>
            </a:extLst>
          </p:cNvPr>
          <p:cNvSpPr>
            <a:spLocks noGrp="1"/>
          </p:cNvSpPr>
          <p:nvPr>
            <p:ph type="sldNum" sz="quarter" idx="12"/>
          </p:nvPr>
        </p:nvSpPr>
        <p:spPr/>
        <p:txBody>
          <a:bodyPr/>
          <a:lstStyle/>
          <a:p>
            <a:fld id="{294A09A9-5501-47C1-A89A-A340965A2BE2}" type="slidenum">
              <a:rPr lang="en-US" smtClean="0"/>
              <a:pPr/>
              <a:t>51</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9AB3B683-E555-C6DF-CA32-7A50EFEB01E7}"/>
              </a:ext>
            </a:extLst>
          </p:cNvPr>
          <p:cNvPicPr>
            <a:picLocks noChangeAspect="1"/>
          </p:cNvPicPr>
          <p:nvPr/>
        </p:nvPicPr>
        <p:blipFill>
          <a:blip r:embed="rId2"/>
          <a:stretch>
            <a:fillRect/>
          </a:stretch>
        </p:blipFill>
        <p:spPr>
          <a:xfrm>
            <a:off x="140949" y="1491921"/>
            <a:ext cx="5426663" cy="193707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57BB52B-4D65-6AE7-6CE2-C50860DCD107}"/>
              </a:ext>
            </a:extLst>
          </p:cNvPr>
          <p:cNvPicPr>
            <a:picLocks noChangeAspect="1"/>
          </p:cNvPicPr>
          <p:nvPr/>
        </p:nvPicPr>
        <p:blipFill>
          <a:blip r:embed="rId3"/>
          <a:stretch>
            <a:fillRect/>
          </a:stretch>
        </p:blipFill>
        <p:spPr>
          <a:xfrm>
            <a:off x="221297" y="3971730"/>
            <a:ext cx="6410960" cy="2007432"/>
          </a:xfrm>
          <a:prstGeom prst="rect">
            <a:avLst/>
          </a:prstGeom>
        </p:spPr>
      </p:pic>
    </p:spTree>
    <p:extLst>
      <p:ext uri="{BB962C8B-B14F-4D97-AF65-F5344CB8AC3E}">
        <p14:creationId xmlns:p14="http://schemas.microsoft.com/office/powerpoint/2010/main" val="25873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600506-38D9-D95B-C076-196D503E6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D46E3BE-29C9-38D0-CB4E-9318FC9CE6BD}"/>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52</a:t>
            </a:fld>
            <a:endParaRPr lang="en-US" dirty="0"/>
          </a:p>
        </p:txBody>
      </p:sp>
      <p:sp>
        <p:nvSpPr>
          <p:cNvPr id="6" name="Title 1">
            <a:extLst>
              <a:ext uri="{FF2B5EF4-FFF2-40B4-BE49-F238E27FC236}">
                <a16:creationId xmlns:a16="http://schemas.microsoft.com/office/drawing/2014/main" id="{5698E7AE-ADA2-ACD9-AE67-6065569EA666}"/>
              </a:ext>
            </a:extLst>
          </p:cNvPr>
          <p:cNvSpPr>
            <a:spLocks noGrp="1"/>
          </p:cNvSpPr>
          <p:nvPr>
            <p:ph type="title"/>
          </p:nvPr>
        </p:nvSpPr>
        <p:spPr>
          <a:xfrm>
            <a:off x="297893" y="58888"/>
            <a:ext cx="9779183" cy="386721"/>
          </a:xfrm>
        </p:spPr>
        <p:txBody>
          <a:bodyPr>
            <a:normAutofit fontScale="90000"/>
          </a:bodyPr>
          <a:lstStyle/>
          <a:p>
            <a:r>
              <a:rPr lang="en-US" sz="2400" dirty="0"/>
              <a:t>26. Which are the top products in each store?</a:t>
            </a:r>
          </a:p>
        </p:txBody>
      </p:sp>
      <p:pic>
        <p:nvPicPr>
          <p:cNvPr id="8" name="Picture 7" descr="A screen shot of a computer&#10;&#10;Description automatically generated">
            <a:extLst>
              <a:ext uri="{FF2B5EF4-FFF2-40B4-BE49-F238E27FC236}">
                <a16:creationId xmlns:a16="http://schemas.microsoft.com/office/drawing/2014/main" id="{602384B6-EB6E-EEEB-0B8B-08EAFB64F388}"/>
              </a:ext>
            </a:extLst>
          </p:cNvPr>
          <p:cNvPicPr>
            <a:picLocks noChangeAspect="1"/>
          </p:cNvPicPr>
          <p:nvPr/>
        </p:nvPicPr>
        <p:blipFill>
          <a:blip r:embed="rId2"/>
          <a:stretch>
            <a:fillRect/>
          </a:stretch>
        </p:blipFill>
        <p:spPr>
          <a:xfrm>
            <a:off x="228600" y="1042168"/>
            <a:ext cx="8667750" cy="18797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9307BC7-BD44-0534-92E6-D27B330726A2}"/>
              </a:ext>
            </a:extLst>
          </p:cNvPr>
          <p:cNvPicPr>
            <a:picLocks noChangeAspect="1"/>
          </p:cNvPicPr>
          <p:nvPr/>
        </p:nvPicPr>
        <p:blipFill>
          <a:blip r:embed="rId3"/>
          <a:stretch>
            <a:fillRect/>
          </a:stretch>
        </p:blipFill>
        <p:spPr>
          <a:xfrm>
            <a:off x="228600" y="3633676"/>
            <a:ext cx="7515225" cy="2039287"/>
          </a:xfrm>
          <a:prstGeom prst="rect">
            <a:avLst/>
          </a:prstGeom>
        </p:spPr>
      </p:pic>
      <p:sp>
        <p:nvSpPr>
          <p:cNvPr id="3" name="TextBox 2">
            <a:extLst>
              <a:ext uri="{FF2B5EF4-FFF2-40B4-BE49-F238E27FC236}">
                <a16:creationId xmlns:a16="http://schemas.microsoft.com/office/drawing/2014/main" id="{061E1D2E-1A2B-705B-F99B-6F5A39B2ADAC}"/>
              </a:ext>
            </a:extLst>
          </p:cNvPr>
          <p:cNvSpPr txBox="1"/>
          <p:nvPr/>
        </p:nvSpPr>
        <p:spPr>
          <a:xfrm>
            <a:off x="297893" y="546944"/>
            <a:ext cx="6096000" cy="369332"/>
          </a:xfrm>
          <a:prstGeom prst="rect">
            <a:avLst/>
          </a:prstGeom>
          <a:noFill/>
        </p:spPr>
        <p:txBody>
          <a:bodyPr wrap="square">
            <a:spAutoFit/>
          </a:bodyPr>
          <a:lstStyle/>
          <a:p>
            <a:pPr marL="285750" indent="-285750">
              <a:buFont typeface="Arial" panose="020B0604020202020204" pitchFamily="34" charset="0"/>
              <a:buChar char="•"/>
            </a:pPr>
            <a:r>
              <a:rPr lang="en-US" sz="1800" dirty="0"/>
              <a:t>Query:</a:t>
            </a:r>
          </a:p>
        </p:txBody>
      </p:sp>
      <p:sp>
        <p:nvSpPr>
          <p:cNvPr id="9" name="TextBox 8">
            <a:extLst>
              <a:ext uri="{FF2B5EF4-FFF2-40B4-BE49-F238E27FC236}">
                <a16:creationId xmlns:a16="http://schemas.microsoft.com/office/drawing/2014/main" id="{7549ED0C-D621-B7CB-EC4C-6177B8C52E20}"/>
              </a:ext>
            </a:extLst>
          </p:cNvPr>
          <p:cNvSpPr txBox="1"/>
          <p:nvPr/>
        </p:nvSpPr>
        <p:spPr>
          <a:xfrm>
            <a:off x="228600" y="3269618"/>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r>
              <a:rPr lang="en-US" sz="1800" dirty="0"/>
              <a:t>:</a:t>
            </a:r>
          </a:p>
        </p:txBody>
      </p:sp>
      <p:sp>
        <p:nvSpPr>
          <p:cNvPr id="12" name="TextBox 11">
            <a:extLst>
              <a:ext uri="{FF2B5EF4-FFF2-40B4-BE49-F238E27FC236}">
                <a16:creationId xmlns:a16="http://schemas.microsoft.com/office/drawing/2014/main" id="{71DB72FD-DF92-0EDC-AC89-4F62137C09D0}"/>
              </a:ext>
            </a:extLst>
          </p:cNvPr>
          <p:cNvSpPr txBox="1"/>
          <p:nvPr/>
        </p:nvSpPr>
        <p:spPr>
          <a:xfrm>
            <a:off x="297893" y="5815832"/>
            <a:ext cx="10436782" cy="646331"/>
          </a:xfrm>
          <a:prstGeom prst="rect">
            <a:avLst/>
          </a:prstGeom>
          <a:noFill/>
        </p:spPr>
        <p:txBody>
          <a:bodyPr wrap="square">
            <a:spAutoFit/>
          </a:bodyPr>
          <a:lstStyle/>
          <a:p>
            <a:r>
              <a:rPr lang="en-US" sz="1800" dirty="0"/>
              <a:t>Explanation: This SQL query uses a common table expression (CTE) to rank products by quantity within each store and selects the products with the highest quantity ranking (1) from the CTE.</a:t>
            </a:r>
          </a:p>
        </p:txBody>
      </p:sp>
    </p:spTree>
    <p:extLst>
      <p:ext uri="{BB962C8B-B14F-4D97-AF65-F5344CB8AC3E}">
        <p14:creationId xmlns:p14="http://schemas.microsoft.com/office/powerpoint/2010/main" val="2509785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5C8E25-77BD-3FAB-79EA-AB8982845B1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F5D2E3D-55DE-D9EB-65A0-5DBCEEC6FD05}"/>
              </a:ext>
            </a:extLst>
          </p:cNvPr>
          <p:cNvSpPr>
            <a:spLocks noGrp="1"/>
          </p:cNvSpPr>
          <p:nvPr>
            <p:ph type="sldNum" sz="quarter" idx="12"/>
          </p:nvPr>
        </p:nvSpPr>
        <p:spPr/>
        <p:txBody>
          <a:bodyPr/>
          <a:lstStyle/>
          <a:p>
            <a:fld id="{294A09A9-5501-47C1-A89A-A340965A2BE2}" type="slidenum">
              <a:rPr lang="en-US" smtClean="0"/>
              <a:pPr/>
              <a:t>53</a:t>
            </a:fld>
            <a:endParaRPr lang="en-US" dirty="0"/>
          </a:p>
        </p:txBody>
      </p:sp>
      <p:sp>
        <p:nvSpPr>
          <p:cNvPr id="6" name="Title 1">
            <a:extLst>
              <a:ext uri="{FF2B5EF4-FFF2-40B4-BE49-F238E27FC236}">
                <a16:creationId xmlns:a16="http://schemas.microsoft.com/office/drawing/2014/main" id="{42A5BACD-01D6-BF52-73D4-11FF9143AAF9}"/>
              </a:ext>
            </a:extLst>
          </p:cNvPr>
          <p:cNvSpPr>
            <a:spLocks noGrp="1"/>
          </p:cNvSpPr>
          <p:nvPr>
            <p:ph type="title"/>
          </p:nvPr>
        </p:nvSpPr>
        <p:spPr>
          <a:xfrm>
            <a:off x="297893" y="266700"/>
            <a:ext cx="10227232" cy="381000"/>
          </a:xfrm>
        </p:spPr>
        <p:txBody>
          <a:bodyPr/>
          <a:lstStyle/>
          <a:p>
            <a:r>
              <a:rPr lang="en-US" sz="2000" dirty="0"/>
              <a:t>27. Provide the maximum , minimum and average quantity of the Products.</a:t>
            </a:r>
          </a:p>
        </p:txBody>
      </p:sp>
      <p:sp>
        <p:nvSpPr>
          <p:cNvPr id="10" name="Content Placeholder 2">
            <a:extLst>
              <a:ext uri="{FF2B5EF4-FFF2-40B4-BE49-F238E27FC236}">
                <a16:creationId xmlns:a16="http://schemas.microsoft.com/office/drawing/2014/main" id="{6A48492C-3695-4592-5A48-2EAC1FD4EF9B}"/>
              </a:ext>
            </a:extLst>
          </p:cNvPr>
          <p:cNvSpPr>
            <a:spLocks noGrp="1"/>
          </p:cNvSpPr>
          <p:nvPr>
            <p:ph idx="1"/>
          </p:nvPr>
        </p:nvSpPr>
        <p:spPr>
          <a:xfrm>
            <a:off x="140949" y="1276678"/>
            <a:ext cx="11670050" cy="5481196"/>
          </a:xfrm>
        </p:spPr>
        <p:txBody>
          <a:bodyPr>
            <a:normAutofit/>
          </a:bodyPr>
          <a:lstStyle/>
          <a:p>
            <a:r>
              <a:rPr lang="en-US" sz="1800" dirty="0"/>
              <a:t>Query:</a:t>
            </a:r>
          </a:p>
          <a:p>
            <a:endParaRPr lang="en-US" sz="1800" dirty="0"/>
          </a:p>
          <a:p>
            <a:endParaRPr lang="en-US" sz="1800" dirty="0"/>
          </a:p>
          <a:p>
            <a:endParaRPr lang="en-US" sz="1800" dirty="0"/>
          </a:p>
          <a:p>
            <a:pPr marL="0" indent="0">
              <a:buNone/>
            </a:pPr>
            <a:endParaRPr lang="en-US" sz="1800" dirty="0"/>
          </a:p>
          <a:p>
            <a:r>
              <a:rPr lang="en-US" sz="1800" dirty="0"/>
              <a:t>Output </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retrieves the maximum, minimum, and average quantity values for each unique </a:t>
            </a:r>
            <a:r>
              <a:rPr lang="en-US" sz="1800" dirty="0" err="1"/>
              <a:t>product_id</a:t>
            </a:r>
            <a:r>
              <a:rPr lang="en-US" sz="1800" dirty="0"/>
              <a:t> from the "stores" table, grouping the results by </a:t>
            </a:r>
            <a:r>
              <a:rPr lang="en-US" sz="1800" dirty="0" err="1"/>
              <a:t>product_id</a:t>
            </a:r>
            <a:r>
              <a:rPr lang="en-US" sz="1800" dirty="0"/>
              <a:t>.</a:t>
            </a:r>
          </a:p>
          <a:p>
            <a:endParaRPr lang="en-US" sz="1800" dirty="0"/>
          </a:p>
        </p:txBody>
      </p:sp>
      <p:pic>
        <p:nvPicPr>
          <p:cNvPr id="11" name="Picture 10">
            <a:extLst>
              <a:ext uri="{FF2B5EF4-FFF2-40B4-BE49-F238E27FC236}">
                <a16:creationId xmlns:a16="http://schemas.microsoft.com/office/drawing/2014/main" id="{839D6609-B88C-7CF7-AF1D-F4247A7FCAC2}"/>
              </a:ext>
            </a:extLst>
          </p:cNvPr>
          <p:cNvPicPr>
            <a:picLocks noChangeAspect="1"/>
          </p:cNvPicPr>
          <p:nvPr/>
        </p:nvPicPr>
        <p:blipFill>
          <a:blip r:embed="rId2"/>
          <a:stretch>
            <a:fillRect/>
          </a:stretch>
        </p:blipFill>
        <p:spPr>
          <a:xfrm>
            <a:off x="140949" y="1578086"/>
            <a:ext cx="11705335" cy="138391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032CF5C-1154-3B8E-2842-37699C684703}"/>
              </a:ext>
            </a:extLst>
          </p:cNvPr>
          <p:cNvPicPr>
            <a:picLocks noChangeAspect="1"/>
          </p:cNvPicPr>
          <p:nvPr/>
        </p:nvPicPr>
        <p:blipFill>
          <a:blip r:embed="rId3"/>
          <a:stretch>
            <a:fillRect/>
          </a:stretch>
        </p:blipFill>
        <p:spPr>
          <a:xfrm>
            <a:off x="284481" y="3505200"/>
            <a:ext cx="7304139" cy="2191242"/>
          </a:xfrm>
          <a:prstGeom prst="rect">
            <a:avLst/>
          </a:prstGeom>
        </p:spPr>
      </p:pic>
    </p:spTree>
    <p:extLst>
      <p:ext uri="{BB962C8B-B14F-4D97-AF65-F5344CB8AC3E}">
        <p14:creationId xmlns:p14="http://schemas.microsoft.com/office/powerpoint/2010/main" val="405652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ACFFDA-67A9-DD1F-E4C2-B62B5EA7D21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85AD67-B400-31F9-5951-1B74FF03AE7F}"/>
              </a:ext>
            </a:extLst>
          </p:cNvPr>
          <p:cNvSpPr>
            <a:spLocks noGrp="1"/>
          </p:cNvSpPr>
          <p:nvPr>
            <p:ph type="sldNum" sz="quarter" idx="12"/>
          </p:nvPr>
        </p:nvSpPr>
        <p:spPr/>
        <p:txBody>
          <a:bodyPr/>
          <a:lstStyle/>
          <a:p>
            <a:fld id="{294A09A9-5501-47C1-A89A-A340965A2BE2}" type="slidenum">
              <a:rPr lang="en-US" smtClean="0"/>
              <a:pPr/>
              <a:t>54</a:t>
            </a:fld>
            <a:endParaRPr lang="en-US" dirty="0"/>
          </a:p>
        </p:txBody>
      </p:sp>
      <p:sp>
        <p:nvSpPr>
          <p:cNvPr id="6" name="Title 1">
            <a:extLst>
              <a:ext uri="{FF2B5EF4-FFF2-40B4-BE49-F238E27FC236}">
                <a16:creationId xmlns:a16="http://schemas.microsoft.com/office/drawing/2014/main" id="{E52A909B-E0F9-4A74-92A7-F78C0A6056C9}"/>
              </a:ext>
            </a:extLst>
          </p:cNvPr>
          <p:cNvSpPr>
            <a:spLocks noGrp="1"/>
          </p:cNvSpPr>
          <p:nvPr>
            <p:ph type="title"/>
          </p:nvPr>
        </p:nvSpPr>
        <p:spPr>
          <a:xfrm>
            <a:off x="297893" y="266700"/>
            <a:ext cx="10227232" cy="381000"/>
          </a:xfrm>
        </p:spPr>
        <p:txBody>
          <a:bodyPr/>
          <a:lstStyle/>
          <a:p>
            <a:r>
              <a:rPr lang="en-US" sz="2000" dirty="0"/>
              <a:t>28. Find out total how many members of the staff are active?</a:t>
            </a:r>
          </a:p>
        </p:txBody>
      </p:sp>
      <p:sp>
        <p:nvSpPr>
          <p:cNvPr id="7" name="Content Placeholder 2">
            <a:extLst>
              <a:ext uri="{FF2B5EF4-FFF2-40B4-BE49-F238E27FC236}">
                <a16:creationId xmlns:a16="http://schemas.microsoft.com/office/drawing/2014/main" id="{B2256E66-1ECB-37C5-925A-95AFF57F59C2}"/>
              </a:ext>
            </a:extLst>
          </p:cNvPr>
          <p:cNvSpPr>
            <a:spLocks noGrp="1"/>
          </p:cNvSpPr>
          <p:nvPr>
            <p:ph idx="1"/>
          </p:nvPr>
        </p:nvSpPr>
        <p:spPr>
          <a:xfrm>
            <a:off x="140949" y="1276678"/>
            <a:ext cx="11670050" cy="5481196"/>
          </a:xfrm>
        </p:spPr>
        <p:txBody>
          <a:bodyPr>
            <a:normAutofit/>
          </a:bodyPr>
          <a:lstStyle/>
          <a:p>
            <a:r>
              <a:rPr lang="en-US" sz="1800" dirty="0"/>
              <a:t>Query and 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counts the number of staff members for each "active" status, grouping results by the "active" column. It provides a count of active and inactive staff members.</a:t>
            </a:r>
          </a:p>
          <a:p>
            <a:endParaRPr lang="en-US" sz="1800" dirty="0"/>
          </a:p>
        </p:txBody>
      </p:sp>
      <p:pic>
        <p:nvPicPr>
          <p:cNvPr id="8" name="Picture 7" descr="A screenshot of a video editing&#10;&#10;Description automatically generated">
            <a:extLst>
              <a:ext uri="{FF2B5EF4-FFF2-40B4-BE49-F238E27FC236}">
                <a16:creationId xmlns:a16="http://schemas.microsoft.com/office/drawing/2014/main" id="{D4ACC81B-7BE4-F4E6-E2BB-F07C6D60A056}"/>
              </a:ext>
            </a:extLst>
          </p:cNvPr>
          <p:cNvPicPr>
            <a:picLocks noChangeAspect="1"/>
          </p:cNvPicPr>
          <p:nvPr/>
        </p:nvPicPr>
        <p:blipFill>
          <a:blip r:embed="rId2"/>
          <a:stretch>
            <a:fillRect/>
          </a:stretch>
        </p:blipFill>
        <p:spPr>
          <a:xfrm>
            <a:off x="297893" y="1783048"/>
            <a:ext cx="11062385" cy="2748311"/>
          </a:xfrm>
          <a:prstGeom prst="rect">
            <a:avLst/>
          </a:prstGeom>
        </p:spPr>
      </p:pic>
    </p:spTree>
    <p:extLst>
      <p:ext uri="{BB962C8B-B14F-4D97-AF65-F5344CB8AC3E}">
        <p14:creationId xmlns:p14="http://schemas.microsoft.com/office/powerpoint/2010/main" val="1792395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D7DFA4-2BC2-9FE2-9C2B-8A5592F74E2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53391D8-595B-1444-4400-91F946FAF4E7}"/>
              </a:ext>
            </a:extLst>
          </p:cNvPr>
          <p:cNvSpPr>
            <a:spLocks noGrp="1"/>
          </p:cNvSpPr>
          <p:nvPr>
            <p:ph type="sldNum" sz="quarter" idx="12"/>
          </p:nvPr>
        </p:nvSpPr>
        <p:spPr/>
        <p:txBody>
          <a:bodyPr/>
          <a:lstStyle/>
          <a:p>
            <a:fld id="{294A09A9-5501-47C1-A89A-A340965A2BE2}" type="slidenum">
              <a:rPr lang="en-US" smtClean="0"/>
              <a:pPr/>
              <a:t>55</a:t>
            </a:fld>
            <a:endParaRPr lang="en-US" dirty="0"/>
          </a:p>
        </p:txBody>
      </p:sp>
      <p:sp>
        <p:nvSpPr>
          <p:cNvPr id="6" name="Title 1">
            <a:extLst>
              <a:ext uri="{FF2B5EF4-FFF2-40B4-BE49-F238E27FC236}">
                <a16:creationId xmlns:a16="http://schemas.microsoft.com/office/drawing/2014/main" id="{670E5308-B12A-A3C5-5645-764483787D2F}"/>
              </a:ext>
            </a:extLst>
          </p:cNvPr>
          <p:cNvSpPr>
            <a:spLocks noGrp="1"/>
          </p:cNvSpPr>
          <p:nvPr>
            <p:ph type="title"/>
          </p:nvPr>
        </p:nvSpPr>
        <p:spPr>
          <a:xfrm>
            <a:off x="297893" y="266700"/>
            <a:ext cx="10227232" cy="381000"/>
          </a:xfrm>
        </p:spPr>
        <p:txBody>
          <a:bodyPr/>
          <a:lstStyle/>
          <a:p>
            <a:r>
              <a:rPr lang="en-US" sz="2000" dirty="0"/>
              <a:t>29. Find out the total price for each order.</a:t>
            </a:r>
          </a:p>
        </p:txBody>
      </p:sp>
      <p:sp>
        <p:nvSpPr>
          <p:cNvPr id="7" name="Content Placeholder 2">
            <a:extLst>
              <a:ext uri="{FF2B5EF4-FFF2-40B4-BE49-F238E27FC236}">
                <a16:creationId xmlns:a16="http://schemas.microsoft.com/office/drawing/2014/main" id="{C71753E7-5C73-BD27-B66B-1B7C3A1913BA}"/>
              </a:ext>
            </a:extLst>
          </p:cNvPr>
          <p:cNvSpPr>
            <a:spLocks noGrp="1"/>
          </p:cNvSpPr>
          <p:nvPr>
            <p:ph idx="1"/>
          </p:nvPr>
        </p:nvSpPr>
        <p:spPr>
          <a:xfrm>
            <a:off x="140949" y="873760"/>
            <a:ext cx="11670050" cy="5884114"/>
          </a:xfrm>
        </p:spPr>
        <p:txBody>
          <a:bodyPr>
            <a:normAutofit/>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err="1"/>
              <a:t>Explanation:This</a:t>
            </a:r>
            <a:r>
              <a:rPr lang="en-US" sz="1800" dirty="0"/>
              <a:t> SQL query calculates the total price for each order by multiplying the quantity, list price, and discount-adjusted price of items, grouping results by order ID. It involves joining two tables.</a:t>
            </a:r>
          </a:p>
          <a:p>
            <a:endParaRPr lang="en-US" sz="1800" dirty="0"/>
          </a:p>
        </p:txBody>
      </p:sp>
      <p:pic>
        <p:nvPicPr>
          <p:cNvPr id="8" name="Picture 7">
            <a:extLst>
              <a:ext uri="{FF2B5EF4-FFF2-40B4-BE49-F238E27FC236}">
                <a16:creationId xmlns:a16="http://schemas.microsoft.com/office/drawing/2014/main" id="{A9DAFFCF-FB82-3F60-A952-7FC9F2B04142}"/>
              </a:ext>
            </a:extLst>
          </p:cNvPr>
          <p:cNvPicPr>
            <a:picLocks noChangeAspect="1"/>
          </p:cNvPicPr>
          <p:nvPr/>
        </p:nvPicPr>
        <p:blipFill>
          <a:blip r:embed="rId2"/>
          <a:stretch>
            <a:fillRect/>
          </a:stretch>
        </p:blipFill>
        <p:spPr>
          <a:xfrm>
            <a:off x="88297" y="1312754"/>
            <a:ext cx="11722702" cy="127006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502A7E3-10CE-C45F-92C4-B3C30953B05B}"/>
              </a:ext>
            </a:extLst>
          </p:cNvPr>
          <p:cNvPicPr>
            <a:picLocks noChangeAspect="1"/>
          </p:cNvPicPr>
          <p:nvPr/>
        </p:nvPicPr>
        <p:blipFill>
          <a:blip r:embed="rId3"/>
          <a:stretch>
            <a:fillRect/>
          </a:stretch>
        </p:blipFill>
        <p:spPr>
          <a:xfrm>
            <a:off x="140949" y="3097484"/>
            <a:ext cx="8145067" cy="2447762"/>
          </a:xfrm>
          <a:prstGeom prst="rect">
            <a:avLst/>
          </a:prstGeom>
        </p:spPr>
      </p:pic>
    </p:spTree>
    <p:extLst>
      <p:ext uri="{BB962C8B-B14F-4D97-AF65-F5344CB8AC3E}">
        <p14:creationId xmlns:p14="http://schemas.microsoft.com/office/powerpoint/2010/main" val="2888975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236A87-8E96-599A-336F-B285E2F9C42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A3CA39F-F4A0-5AB4-5610-DDF1903919F2}"/>
              </a:ext>
            </a:extLst>
          </p:cNvPr>
          <p:cNvSpPr>
            <a:spLocks noGrp="1"/>
          </p:cNvSpPr>
          <p:nvPr>
            <p:ph type="sldNum" sz="quarter" idx="12"/>
          </p:nvPr>
        </p:nvSpPr>
        <p:spPr/>
        <p:txBody>
          <a:bodyPr/>
          <a:lstStyle/>
          <a:p>
            <a:fld id="{294A09A9-5501-47C1-A89A-A340965A2BE2}" type="slidenum">
              <a:rPr lang="en-US" smtClean="0"/>
              <a:pPr/>
              <a:t>56</a:t>
            </a:fld>
            <a:endParaRPr lang="en-US" dirty="0"/>
          </a:p>
        </p:txBody>
      </p:sp>
      <p:sp>
        <p:nvSpPr>
          <p:cNvPr id="6" name="Title 1">
            <a:extLst>
              <a:ext uri="{FF2B5EF4-FFF2-40B4-BE49-F238E27FC236}">
                <a16:creationId xmlns:a16="http://schemas.microsoft.com/office/drawing/2014/main" id="{EB57BE83-0B40-CD63-1C86-076D7438F5CE}"/>
              </a:ext>
            </a:extLst>
          </p:cNvPr>
          <p:cNvSpPr>
            <a:spLocks noGrp="1"/>
          </p:cNvSpPr>
          <p:nvPr>
            <p:ph type="title"/>
          </p:nvPr>
        </p:nvSpPr>
        <p:spPr>
          <a:xfrm>
            <a:off x="297893" y="266700"/>
            <a:ext cx="10227232" cy="381000"/>
          </a:xfrm>
        </p:spPr>
        <p:txBody>
          <a:bodyPr/>
          <a:lstStyle/>
          <a:p>
            <a:r>
              <a:rPr lang="en-US" sz="2000" dirty="0"/>
              <a:t>30. Find out the Top 10 selling products and arrange in Descending Order.</a:t>
            </a:r>
          </a:p>
        </p:txBody>
      </p:sp>
      <p:sp>
        <p:nvSpPr>
          <p:cNvPr id="7" name="Content Placeholder 2">
            <a:extLst>
              <a:ext uri="{FF2B5EF4-FFF2-40B4-BE49-F238E27FC236}">
                <a16:creationId xmlns:a16="http://schemas.microsoft.com/office/drawing/2014/main" id="{202E14AC-5B0C-6047-4106-6487A2162389}"/>
              </a:ext>
            </a:extLst>
          </p:cNvPr>
          <p:cNvSpPr>
            <a:spLocks noGrp="1"/>
          </p:cNvSpPr>
          <p:nvPr>
            <p:ph idx="1"/>
          </p:nvPr>
        </p:nvSpPr>
        <p:spPr>
          <a:xfrm>
            <a:off x="140949" y="721360"/>
            <a:ext cx="11670050" cy="6036514"/>
          </a:xfrm>
        </p:spPr>
        <p:txBody>
          <a:bodyPr>
            <a:normAutofit lnSpcReduction="10000"/>
          </a:bodyPr>
          <a:lstStyle/>
          <a:p>
            <a:r>
              <a:rPr lang="en-US" sz="1800" dirty="0"/>
              <a:t>Query:</a:t>
            </a:r>
          </a:p>
          <a:p>
            <a:endParaRPr lang="en-US" sz="1800" dirty="0"/>
          </a:p>
          <a:p>
            <a:endParaRPr lang="en-US" sz="1800" dirty="0"/>
          </a:p>
          <a:p>
            <a:endParaRPr lang="en-US" sz="1800" dirty="0"/>
          </a:p>
          <a:p>
            <a:endParaRPr lang="en-US" sz="1800" dirty="0"/>
          </a:p>
          <a:p>
            <a:pPr marL="0" indent="0">
              <a:buNone/>
            </a:pPr>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retrieves the total quantity sold for each product in Store 1, groups results by product, orders them by descending total quantity sold, and limits the output to 10 rows.</a:t>
            </a:r>
          </a:p>
          <a:p>
            <a:endParaRPr lang="en-US" sz="1800" dirty="0"/>
          </a:p>
        </p:txBody>
      </p:sp>
      <p:pic>
        <p:nvPicPr>
          <p:cNvPr id="8" name="Picture 7">
            <a:extLst>
              <a:ext uri="{FF2B5EF4-FFF2-40B4-BE49-F238E27FC236}">
                <a16:creationId xmlns:a16="http://schemas.microsoft.com/office/drawing/2014/main" id="{9FB0E1B5-F3E7-3788-22B6-B743A699D592}"/>
              </a:ext>
            </a:extLst>
          </p:cNvPr>
          <p:cNvPicPr>
            <a:picLocks noChangeAspect="1"/>
          </p:cNvPicPr>
          <p:nvPr/>
        </p:nvPicPr>
        <p:blipFill>
          <a:blip r:embed="rId2"/>
          <a:stretch>
            <a:fillRect/>
          </a:stretch>
        </p:blipFill>
        <p:spPr>
          <a:xfrm>
            <a:off x="140949" y="1090295"/>
            <a:ext cx="11677649" cy="150495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43FD8C4-5A68-9C39-1525-E5784655DA38}"/>
              </a:ext>
            </a:extLst>
          </p:cNvPr>
          <p:cNvPicPr>
            <a:picLocks noChangeAspect="1"/>
          </p:cNvPicPr>
          <p:nvPr/>
        </p:nvPicPr>
        <p:blipFill>
          <a:blip r:embed="rId3"/>
          <a:stretch>
            <a:fillRect/>
          </a:stretch>
        </p:blipFill>
        <p:spPr>
          <a:xfrm>
            <a:off x="149152" y="3064442"/>
            <a:ext cx="7206688" cy="1970579"/>
          </a:xfrm>
          <a:prstGeom prst="rect">
            <a:avLst/>
          </a:prstGeom>
        </p:spPr>
      </p:pic>
      <p:pic>
        <p:nvPicPr>
          <p:cNvPr id="10" name="Picture 9" descr="A black and grey background with black stripes&#10;&#10;Description automatically generated with medium confidence">
            <a:extLst>
              <a:ext uri="{FF2B5EF4-FFF2-40B4-BE49-F238E27FC236}">
                <a16:creationId xmlns:a16="http://schemas.microsoft.com/office/drawing/2014/main" id="{35835DD6-05FC-1C54-4C07-9DF3C3583770}"/>
              </a:ext>
            </a:extLst>
          </p:cNvPr>
          <p:cNvPicPr>
            <a:picLocks noChangeAspect="1"/>
          </p:cNvPicPr>
          <p:nvPr/>
        </p:nvPicPr>
        <p:blipFill rotWithShape="1">
          <a:blip r:embed="rId4"/>
          <a:srcRect r="1170" b="52327"/>
          <a:stretch/>
        </p:blipFill>
        <p:spPr>
          <a:xfrm>
            <a:off x="149152" y="5030302"/>
            <a:ext cx="7206688" cy="443589"/>
          </a:xfrm>
          <a:prstGeom prst="rect">
            <a:avLst/>
          </a:prstGeom>
        </p:spPr>
      </p:pic>
    </p:spTree>
    <p:extLst>
      <p:ext uri="{BB962C8B-B14F-4D97-AF65-F5344CB8AC3E}">
        <p14:creationId xmlns:p14="http://schemas.microsoft.com/office/powerpoint/2010/main" val="25829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B92B88-1AB5-DFF2-85CC-F1286423FFA7}"/>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VISUALIZATION</a:t>
            </a:r>
          </a:p>
        </p:txBody>
      </p:sp>
      <p:sp>
        <p:nvSpPr>
          <p:cNvPr id="14"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hidden="1">
            <a:extLst>
              <a:ext uri="{FF2B5EF4-FFF2-40B4-BE49-F238E27FC236}">
                <a16:creationId xmlns:a16="http://schemas.microsoft.com/office/drawing/2014/main" id="{222269A2-2694-E758-EE48-100C73A3B418}"/>
              </a:ext>
            </a:extLst>
          </p:cNvPr>
          <p:cNvSpPr>
            <a:spLocks noGrp="1"/>
          </p:cNvSpPr>
          <p:nvPr>
            <p:ph type="sldNum" sz="quarter" idx="12"/>
          </p:nvPr>
        </p:nvSpPr>
        <p:spPr>
          <a:xfrm>
            <a:off x="10153276" y="6356350"/>
            <a:ext cx="1657723" cy="365125"/>
          </a:xfrm>
        </p:spPr>
        <p:txBody>
          <a:bodyPr/>
          <a:lstStyle/>
          <a:p>
            <a:pPr>
              <a:spcAft>
                <a:spcPts val="600"/>
              </a:spcAft>
            </a:pPr>
            <a:fld id="{294A09A9-5501-47C1-A89A-A340965A2BE2}" type="slidenum">
              <a:rPr lang="en-US" smtClean="0"/>
              <a:pPr>
                <a:spcAft>
                  <a:spcPts val="600"/>
                </a:spcAft>
              </a:pPr>
              <a:t>57</a:t>
            </a:fld>
            <a:endParaRPr lang="en-US"/>
          </a:p>
        </p:txBody>
      </p:sp>
    </p:spTree>
    <p:extLst>
      <p:ext uri="{BB962C8B-B14F-4D97-AF65-F5344CB8AC3E}">
        <p14:creationId xmlns:p14="http://schemas.microsoft.com/office/powerpoint/2010/main" val="35941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47D4-FE3F-3864-0D12-A6A32E969DEC}"/>
              </a:ext>
            </a:extLst>
          </p:cNvPr>
          <p:cNvSpPr>
            <a:spLocks noGrp="1"/>
          </p:cNvSpPr>
          <p:nvPr>
            <p:ph type="title"/>
          </p:nvPr>
        </p:nvSpPr>
        <p:spPr/>
        <p:txBody>
          <a:bodyPr anchor="t">
            <a:normAutofit/>
          </a:bodyPr>
          <a:lstStyle/>
          <a:p>
            <a:r>
              <a:rPr lang="en-US" dirty="0"/>
              <a:t>Visualization</a:t>
            </a:r>
          </a:p>
        </p:txBody>
      </p:sp>
      <p:sp>
        <p:nvSpPr>
          <p:cNvPr id="3" name="Content Placeholder 2">
            <a:extLst>
              <a:ext uri="{FF2B5EF4-FFF2-40B4-BE49-F238E27FC236}">
                <a16:creationId xmlns:a16="http://schemas.microsoft.com/office/drawing/2014/main" id="{E94711F2-30D7-2806-DDDE-8CB8B1E97450}"/>
              </a:ext>
            </a:extLst>
          </p:cNvPr>
          <p:cNvSpPr>
            <a:spLocks noGrp="1"/>
          </p:cNvSpPr>
          <p:nvPr>
            <p:ph idx="1"/>
          </p:nvPr>
        </p:nvSpPr>
        <p:spPr>
          <a:xfrm>
            <a:off x="1167493" y="2017467"/>
            <a:ext cx="4794341" cy="3366815"/>
          </a:xfrm>
        </p:spPr>
        <p:txBody>
          <a:bodyPr>
            <a:normAutofit/>
          </a:bodyPr>
          <a:lstStyle/>
          <a:p>
            <a:r>
              <a:rPr lang="en-US"/>
              <a:t>Create a line plot showing the 30-day moving average of orders over time, with each store's trend distinguished by color, while removing axis labels and ticks for a cleaner visualization.</a:t>
            </a:r>
          </a:p>
          <a:p>
            <a:endParaRPr lang="en-US"/>
          </a:p>
        </p:txBody>
      </p:sp>
      <p:sp>
        <p:nvSpPr>
          <p:cNvPr id="4" name="Footer Placeholder 3">
            <a:extLst>
              <a:ext uri="{FF2B5EF4-FFF2-40B4-BE49-F238E27FC236}">
                <a16:creationId xmlns:a16="http://schemas.microsoft.com/office/drawing/2014/main" id="{FD0A1570-928B-8F0E-ECA2-DF6DB4C30FD9}"/>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50F5CF99-846C-1872-4316-91D639A797B7}"/>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58</a:t>
            </a:fld>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E28AF78F-833B-5595-D1D4-ABF694776C19}"/>
              </a:ext>
            </a:extLst>
          </p:cNvPr>
          <p:cNvPicPr>
            <a:picLocks noChangeAspect="1"/>
          </p:cNvPicPr>
          <p:nvPr/>
        </p:nvPicPr>
        <p:blipFill>
          <a:blip r:embed="rId2"/>
          <a:stretch>
            <a:fillRect/>
          </a:stretch>
        </p:blipFill>
        <p:spPr>
          <a:xfrm>
            <a:off x="5679440" y="1930401"/>
            <a:ext cx="5902501" cy="3241040"/>
          </a:xfrm>
          <a:prstGeom prst="rect">
            <a:avLst/>
          </a:prstGeom>
          <a:noFill/>
        </p:spPr>
      </p:pic>
    </p:spTree>
    <p:extLst>
      <p:ext uri="{BB962C8B-B14F-4D97-AF65-F5344CB8AC3E}">
        <p14:creationId xmlns:p14="http://schemas.microsoft.com/office/powerpoint/2010/main" val="3501376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94BA-0A44-858D-F134-EC2C63FC3A00}"/>
              </a:ext>
            </a:extLst>
          </p:cNvPr>
          <p:cNvSpPr>
            <a:spLocks noGrp="1"/>
          </p:cNvSpPr>
          <p:nvPr>
            <p:ph type="title"/>
          </p:nvPr>
        </p:nvSpPr>
        <p:spPr/>
        <p:txBody>
          <a:bodyPr anchor="b">
            <a:normAutofit/>
          </a:bodyPr>
          <a:lstStyle/>
          <a:p>
            <a:r>
              <a:rPr lang="en-US" sz="1900"/>
              <a:t>Visualize customer characteristics using subplots with count plots for purchase frequency, purchase recency, and buying power, while sharing the y-axis for easier comparison. Remove axis labels and titles for a clean presentation.</a:t>
            </a:r>
          </a:p>
        </p:txBody>
      </p:sp>
      <p:pic>
        <p:nvPicPr>
          <p:cNvPr id="7" name="Content Placeholder 6" descr="A white and brown rectangular object&#10;&#10;Description automatically generated with medium confidence">
            <a:extLst>
              <a:ext uri="{FF2B5EF4-FFF2-40B4-BE49-F238E27FC236}">
                <a16:creationId xmlns:a16="http://schemas.microsoft.com/office/drawing/2014/main" id="{C0D22702-B5D7-8879-DD28-2ED1301BF3D3}"/>
              </a:ext>
            </a:extLst>
          </p:cNvPr>
          <p:cNvPicPr>
            <a:picLocks noGrp="1" noChangeAspect="1"/>
          </p:cNvPicPr>
          <p:nvPr>
            <p:ph idx="1"/>
          </p:nvPr>
        </p:nvPicPr>
        <p:blipFill>
          <a:blip r:embed="rId2"/>
          <a:stretch>
            <a:fillRect/>
          </a:stretch>
        </p:blipFill>
        <p:spPr>
          <a:xfrm>
            <a:off x="838200" y="2546010"/>
            <a:ext cx="10515600" cy="2910567"/>
          </a:xfrm>
          <a:noFill/>
        </p:spPr>
      </p:pic>
      <p:sp>
        <p:nvSpPr>
          <p:cNvPr id="4" name="Footer Placeholder 3">
            <a:extLst>
              <a:ext uri="{FF2B5EF4-FFF2-40B4-BE49-F238E27FC236}">
                <a16:creationId xmlns:a16="http://schemas.microsoft.com/office/drawing/2014/main" id="{1BC07386-B232-D446-FCA4-C19772F146EC}"/>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664EFCC-77B6-9445-98CE-4CBFA1611888}"/>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59</a:t>
            </a:fld>
            <a:endParaRPr lang="en-US"/>
          </a:p>
        </p:txBody>
      </p:sp>
    </p:spTree>
    <p:extLst>
      <p:ext uri="{BB962C8B-B14F-4D97-AF65-F5344CB8AC3E}">
        <p14:creationId xmlns:p14="http://schemas.microsoft.com/office/powerpoint/2010/main" val="121925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dirty="0"/>
              <a:t>Data Cleaning</a:t>
            </a:r>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6</a:t>
            </a:fld>
            <a:endParaRPr lang="en-US"/>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657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6EE9-CC65-79AB-D118-06C6E319D4D8}"/>
              </a:ext>
            </a:extLst>
          </p:cNvPr>
          <p:cNvSpPr>
            <a:spLocks noGrp="1"/>
          </p:cNvSpPr>
          <p:nvPr>
            <p:ph type="title"/>
          </p:nvPr>
        </p:nvSpPr>
        <p:spPr/>
        <p:txBody>
          <a:bodyPr anchor="b">
            <a:normAutofit/>
          </a:bodyPr>
          <a:lstStyle/>
          <a:p>
            <a:r>
              <a:rPr lang="en-US" sz="2600"/>
              <a:t>Generate a bar plot illustrating the average units sold per month, differentiated by product category, with axis labels removed for clarity, and displaying the error bars.</a:t>
            </a:r>
          </a:p>
        </p:txBody>
      </p:sp>
      <p:pic>
        <p:nvPicPr>
          <p:cNvPr id="7" name="Content Placeholder 6" descr="A graph showing different colored lines&#10;&#10;Description automatically generated">
            <a:extLst>
              <a:ext uri="{FF2B5EF4-FFF2-40B4-BE49-F238E27FC236}">
                <a16:creationId xmlns:a16="http://schemas.microsoft.com/office/drawing/2014/main" id="{39775EB8-5083-211C-61BF-1A05899FFB22}"/>
              </a:ext>
            </a:extLst>
          </p:cNvPr>
          <p:cNvPicPr>
            <a:picLocks noGrp="1" noChangeAspect="1"/>
          </p:cNvPicPr>
          <p:nvPr>
            <p:ph idx="1"/>
          </p:nvPr>
        </p:nvPicPr>
        <p:blipFill>
          <a:blip r:embed="rId2"/>
          <a:stretch>
            <a:fillRect/>
          </a:stretch>
        </p:blipFill>
        <p:spPr>
          <a:xfrm>
            <a:off x="1844923" y="1825625"/>
            <a:ext cx="8502153" cy="4351338"/>
          </a:xfrm>
          <a:noFill/>
        </p:spPr>
      </p:pic>
      <p:sp>
        <p:nvSpPr>
          <p:cNvPr id="4" name="Footer Placeholder 3">
            <a:extLst>
              <a:ext uri="{FF2B5EF4-FFF2-40B4-BE49-F238E27FC236}">
                <a16:creationId xmlns:a16="http://schemas.microsoft.com/office/drawing/2014/main" id="{B5E1BFC7-99EB-2AF2-A682-B887284BBA36}"/>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373B55D9-A031-CFC1-76E4-132FF7DD856C}"/>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60</a:t>
            </a:fld>
            <a:endParaRPr lang="en-US"/>
          </a:p>
        </p:txBody>
      </p:sp>
    </p:spTree>
    <p:extLst>
      <p:ext uri="{BB962C8B-B14F-4D97-AF65-F5344CB8AC3E}">
        <p14:creationId xmlns:p14="http://schemas.microsoft.com/office/powerpoint/2010/main" val="321596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92618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7</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7</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screenshot of a computer&#10;&#10;Description automatically generated">
            <a:extLst>
              <a:ext uri="{FF2B5EF4-FFF2-40B4-BE49-F238E27FC236}">
                <a16:creationId xmlns:a16="http://schemas.microsoft.com/office/drawing/2014/main" id="{18F70B14-2C07-92E9-AB17-8A8124CEFE3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1766" y="1953935"/>
            <a:ext cx="5731510" cy="3223895"/>
          </a:xfrm>
          <a:prstGeom prst="rect">
            <a:avLst/>
          </a:prstGeom>
          <a:noFill/>
          <a:ln>
            <a:noFill/>
          </a:ln>
        </p:spPr>
      </p:pic>
      <p:pic>
        <p:nvPicPr>
          <p:cNvPr id="10" name="Picture 9" descr="A screenshot of a computer&#10;&#10;Description automatically generated">
            <a:extLst>
              <a:ext uri="{FF2B5EF4-FFF2-40B4-BE49-F238E27FC236}">
                <a16:creationId xmlns:a16="http://schemas.microsoft.com/office/drawing/2014/main" id="{CA58B639-98F4-F924-02ED-15353033BC39}"/>
              </a:ext>
            </a:extLst>
          </p:cNvPr>
          <p:cNvPicPr>
            <a:picLocks noChangeAspect="1"/>
          </p:cNvPicPr>
          <p:nvPr/>
        </p:nvPicPr>
        <p:blipFill rotWithShape="1">
          <a:blip r:embed="rId8"/>
          <a:srcRect r="35572"/>
          <a:stretch/>
        </p:blipFill>
        <p:spPr>
          <a:xfrm>
            <a:off x="8019936" y="3611562"/>
            <a:ext cx="3353040" cy="2927350"/>
          </a:xfrm>
          <a:prstGeom prst="rect">
            <a:avLst/>
          </a:prstGeom>
        </p:spPr>
      </p:pic>
    </p:spTree>
    <p:extLst>
      <p:ext uri="{BB962C8B-B14F-4D97-AF65-F5344CB8AC3E}">
        <p14:creationId xmlns:p14="http://schemas.microsoft.com/office/powerpoint/2010/main" val="13560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 </a:t>
            </a:r>
            <a:r>
              <a:rPr lang="en-IN" sz="4400" b="0" kern="100" dirty="0">
                <a:effectLst/>
              </a:rPr>
              <a:t>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8</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8</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10;&#10;Description automatically generated">
            <a:extLst>
              <a:ext uri="{FF2B5EF4-FFF2-40B4-BE49-F238E27FC236}">
                <a16:creationId xmlns:a16="http://schemas.microsoft.com/office/drawing/2014/main" id="{BDB99567-9008-3722-072B-9C226EB85ED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5843" y="1792149"/>
            <a:ext cx="7312560" cy="4113214"/>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4EFC57B8-4515-FF35-2C82-50204E90C0E1}"/>
              </a:ext>
            </a:extLst>
          </p:cNvPr>
          <p:cNvPicPr>
            <a:picLocks noChangeAspect="1"/>
          </p:cNvPicPr>
          <p:nvPr/>
        </p:nvPicPr>
        <p:blipFill rotWithShape="1">
          <a:blip r:embed="rId8"/>
          <a:srcRect r="27066"/>
          <a:stretch/>
        </p:blipFill>
        <p:spPr>
          <a:xfrm>
            <a:off x="8076443" y="3663251"/>
            <a:ext cx="3491960" cy="2693099"/>
          </a:xfrm>
          <a:prstGeom prst="rect">
            <a:avLst/>
          </a:prstGeom>
        </p:spPr>
      </p:pic>
    </p:spTree>
    <p:extLst>
      <p:ext uri="{BB962C8B-B14F-4D97-AF65-F5344CB8AC3E}">
        <p14:creationId xmlns:p14="http://schemas.microsoft.com/office/powerpoint/2010/main" val="107347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9</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9</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screenshot of a computer&#10;&#10;Description automatically generated">
            <a:extLst>
              <a:ext uri="{FF2B5EF4-FFF2-40B4-BE49-F238E27FC236}">
                <a16:creationId xmlns:a16="http://schemas.microsoft.com/office/drawing/2014/main" id="{E64F37E3-5A38-EAFC-4641-BEB605EBDF0E}"/>
              </a:ext>
            </a:extLst>
          </p:cNvPr>
          <p:cNvPicPr>
            <a:picLocks noChangeAspect="1"/>
          </p:cNvPicPr>
          <p:nvPr/>
        </p:nvPicPr>
        <p:blipFill>
          <a:blip r:embed="rId7"/>
          <a:stretch>
            <a:fillRect/>
          </a:stretch>
        </p:blipFill>
        <p:spPr>
          <a:xfrm>
            <a:off x="4733216" y="2006669"/>
            <a:ext cx="6762534" cy="3803832"/>
          </a:xfrm>
          <a:prstGeom prst="rect">
            <a:avLst/>
          </a:prstGeom>
        </p:spPr>
      </p:pic>
    </p:spTree>
    <p:extLst>
      <p:ext uri="{BB962C8B-B14F-4D97-AF65-F5344CB8AC3E}">
        <p14:creationId xmlns:p14="http://schemas.microsoft.com/office/powerpoint/2010/main" val="380456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1056</TotalTime>
  <Words>2373</Words>
  <Application>Microsoft Office PowerPoint</Application>
  <PresentationFormat>Widescreen</PresentationFormat>
  <Paragraphs>510</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Tenorite</vt:lpstr>
      <vt:lpstr>zeitung</vt:lpstr>
      <vt:lpstr>Office Theme</vt:lpstr>
      <vt:lpstr>BDM Project</vt:lpstr>
      <vt:lpstr>Introduction- Bike Store Management System</vt:lpstr>
      <vt:lpstr>Dataset</vt:lpstr>
      <vt:lpstr>Dataset - Bike Store Exploratory</vt:lpstr>
      <vt:lpstr>DATA CLEANING</vt:lpstr>
      <vt:lpstr>Data Cleaning</vt:lpstr>
      <vt:lpstr>Data Cleaning -</vt:lpstr>
      <vt:lpstr>Data Cleaning -  </vt:lpstr>
      <vt:lpstr>Data Cleaning - </vt:lpstr>
      <vt:lpstr>CREATE SQL CODE AND IMPORT DATASET</vt:lpstr>
      <vt:lpstr>Brands</vt:lpstr>
      <vt:lpstr>Categories</vt:lpstr>
      <vt:lpstr>Customers</vt:lpstr>
      <vt:lpstr>Order_items</vt:lpstr>
      <vt:lpstr>Orders</vt:lpstr>
      <vt:lpstr>Products</vt:lpstr>
      <vt:lpstr>Staffs</vt:lpstr>
      <vt:lpstr>Stocks</vt:lpstr>
      <vt:lpstr>Stores</vt:lpstr>
      <vt:lpstr>NORMALIZATION</vt:lpstr>
      <vt:lpstr>Normalization</vt:lpstr>
      <vt:lpstr>Normalized data structures</vt:lpstr>
      <vt:lpstr>ER DIAGRAM</vt:lpstr>
      <vt:lpstr>PowerPoint Presentation</vt:lpstr>
      <vt:lpstr>PowerPoint Presentation</vt:lpstr>
      <vt:lpstr>Queries </vt:lpstr>
      <vt:lpstr>1. What are the different categories of bikes in a bike store?</vt:lpstr>
      <vt:lpstr>2. What are the unique product names in products table?</vt:lpstr>
      <vt:lpstr>3. What are the total number of customers enrolled in each state?</vt:lpstr>
      <vt:lpstr>4. What is the average discount given to a customer upto 2 decimal places?</vt:lpstr>
      <vt:lpstr>5. What are the total number of items sold?</vt:lpstr>
      <vt:lpstr>6. Retrieve all information for customers located in either California (CA) or New York (NY).</vt:lpstr>
      <vt:lpstr>7. List the products with a Discount Greater Than 15%</vt:lpstr>
      <vt:lpstr>8. Provide the products with zero quantity in the store</vt:lpstr>
      <vt:lpstr>9. Provide the products Sold in Quantities Greater Than 20</vt:lpstr>
      <vt:lpstr>10. Retrieve all information for products whose names start with the letter 'T'.</vt:lpstr>
      <vt:lpstr>11. Provide the product id whose discount is less than 20%?</vt:lpstr>
      <vt:lpstr>12. What is the average of final value of sales greater than 1000?</vt:lpstr>
      <vt:lpstr>13. What is the count of customers by state?</vt:lpstr>
      <vt:lpstr>14. What is the Total Number of Orders Placed by Each Customer?</vt:lpstr>
      <vt:lpstr>15. What is the Product count of different brands?</vt:lpstr>
      <vt:lpstr>16. Retrieve the top  staff members based on the count of orders they have handled, and order the results by the count in descending order.</vt:lpstr>
      <vt:lpstr>17. What is the most sold item and the total value of its sale?</vt:lpstr>
      <vt:lpstr>18. Provide the name and the value of the best selling product?</vt:lpstr>
      <vt:lpstr>19. Retrieve the top 3 staff members based on the count of orders they have handled, including the total count, staff ID, store ID, first name, and last name, and order the results by the count in descending order?</vt:lpstr>
      <vt:lpstr>20. Retrieve the count of quantities for each store? </vt:lpstr>
      <vt:lpstr>21. Retrieve records where the brand ID is 9 and the discount is greater than or equal to 20%?</vt:lpstr>
      <vt:lpstr>22. Retrieve the customer ID along with their most recent and second most recent order dates from the "orders" table.</vt:lpstr>
      <vt:lpstr>23. Provide the Total Number of Products in Each Category</vt:lpstr>
      <vt:lpstr>24. What is the Total Revenue Generated by Store 1?</vt:lpstr>
      <vt:lpstr>25. Retrieve distinct order IDs and customer IDs for orders that have at least one item with a discount of 20% or more in the "order_items" table.</vt:lpstr>
      <vt:lpstr>26. Which are the top products in each store?</vt:lpstr>
      <vt:lpstr>27. Provide the maximum , minimum and average quantity of the Products.</vt:lpstr>
      <vt:lpstr>28. Find out total how many members of the staff are active?</vt:lpstr>
      <vt:lpstr>29. Find out the total price for each order.</vt:lpstr>
      <vt:lpstr>30. Find out the Top 10 selling products and arrange in Descending Order.</vt:lpstr>
      <vt:lpstr>VISUALIZATION</vt:lpstr>
      <vt:lpstr>Visualization</vt:lpstr>
      <vt:lpstr>Visualize customer characteristics using subplots with count plots for purchase frequency, purchase recency, and buying power, while sharing the y-axis for easier comparison. Remove axis labels and titles for a clean presentation.</vt:lpstr>
      <vt:lpstr>Generate a bar plot illustrating the average units sold per month, differentiated by product category, with axis labels removed for clarity, and displaying the error bars.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BDM Project</dc:title>
  <dc:creator>Prateek Gupta</dc:creator>
  <cp:lastModifiedBy>Prateek Gupta</cp:lastModifiedBy>
  <cp:revision>19</cp:revision>
  <dcterms:created xsi:type="dcterms:W3CDTF">2023-12-20T23:16:35Z</dcterms:created>
  <dcterms:modified xsi:type="dcterms:W3CDTF">2024-06-04T06:45:12Z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